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21" r:id="rId4"/>
  </p:sldMasterIdLst>
  <p:notesMasterIdLst>
    <p:notesMasterId r:id="rId56"/>
  </p:notesMasterIdLst>
  <p:sldIdLst>
    <p:sldId id="256" r:id="rId5"/>
    <p:sldId id="304" r:id="rId6"/>
    <p:sldId id="318" r:id="rId7"/>
    <p:sldId id="284" r:id="rId8"/>
    <p:sldId id="306" r:id="rId9"/>
    <p:sldId id="268" r:id="rId10"/>
    <p:sldId id="264" r:id="rId11"/>
    <p:sldId id="265" r:id="rId12"/>
    <p:sldId id="258" r:id="rId13"/>
    <p:sldId id="259" r:id="rId14"/>
    <p:sldId id="317" r:id="rId15"/>
    <p:sldId id="310" r:id="rId16"/>
    <p:sldId id="309" r:id="rId17"/>
    <p:sldId id="311" r:id="rId18"/>
    <p:sldId id="307" r:id="rId19"/>
    <p:sldId id="319" r:id="rId20"/>
    <p:sldId id="316" r:id="rId21"/>
    <p:sldId id="313" r:id="rId22"/>
    <p:sldId id="314" r:id="rId23"/>
    <p:sldId id="315" r:id="rId24"/>
    <p:sldId id="269" r:id="rId25"/>
    <p:sldId id="270" r:id="rId26"/>
    <p:sldId id="271" r:id="rId27"/>
    <p:sldId id="275" r:id="rId28"/>
    <p:sldId id="276" r:id="rId29"/>
    <p:sldId id="279" r:id="rId30"/>
    <p:sldId id="282" r:id="rId31"/>
    <p:sldId id="295" r:id="rId32"/>
    <p:sldId id="283" r:id="rId33"/>
    <p:sldId id="302" r:id="rId34"/>
    <p:sldId id="303" r:id="rId35"/>
    <p:sldId id="320" r:id="rId36"/>
    <p:sldId id="293" r:id="rId37"/>
    <p:sldId id="321" r:id="rId38"/>
    <p:sldId id="322" r:id="rId39"/>
    <p:sldId id="261" r:id="rId40"/>
    <p:sldId id="262" r:id="rId41"/>
    <p:sldId id="263" r:id="rId42"/>
    <p:sldId id="323" r:id="rId43"/>
    <p:sldId id="266" r:id="rId44"/>
    <p:sldId id="324" r:id="rId45"/>
    <p:sldId id="325" r:id="rId46"/>
    <p:sldId id="291" r:id="rId47"/>
    <p:sldId id="294" r:id="rId48"/>
    <p:sldId id="299" r:id="rId49"/>
    <p:sldId id="300" r:id="rId50"/>
    <p:sldId id="301" r:id="rId51"/>
    <p:sldId id="296" r:id="rId52"/>
    <p:sldId id="298" r:id="rId53"/>
    <p:sldId id="297" r:id="rId54"/>
    <p:sldId id="292" r:id="rId5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3608" autoAdjust="0"/>
    <p:restoredTop sz="94660"/>
  </p:normalViewPr>
  <p:slideViewPr>
    <p:cSldViewPr snapToGrid="0">
      <p:cViewPr varScale="1">
        <p:scale>
          <a:sx n="110" d="100"/>
          <a:sy n="110" d="100"/>
        </p:scale>
        <p:origin x="1240" y="184"/>
      </p:cViewPr>
      <p:guideLst/>
    </p:cSldViewPr>
  </p:slideViewPr>
  <p:notesTextViewPr>
    <p:cViewPr>
      <p:scale>
        <a:sx n="1" d="1"/>
        <a:sy n="1" d="1"/>
      </p:scale>
      <p:origin x="0" y="0"/>
    </p:cViewPr>
  </p:notesTextViewPr>
  <p:sorterViewPr>
    <p:cViewPr>
      <p:scale>
        <a:sx n="100" d="100"/>
        <a:sy n="100" d="100"/>
      </p:scale>
      <p:origin x="0" y="-41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7CF45E-E67A-405E-A73B-5D8597149241}" type="datetimeFigureOut">
              <a:rPr lang="fr-FR" smtClean="0"/>
              <a:t>17/11/2022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2B38E4-9E3E-4BC0-AA96-895C8FACC472}" type="slidenum">
              <a:rPr lang="fr-FR" smtClean="0"/>
              <a:t>‹N°›</a:t>
            </a:fld>
            <a:endParaRPr lang="fr-FR"/>
          </a:p>
        </p:txBody>
      </p:sp>
    </p:spTree>
    <p:extLst>
      <p:ext uri="{BB962C8B-B14F-4D97-AF65-F5344CB8AC3E}">
        <p14:creationId xmlns:p14="http://schemas.microsoft.com/office/powerpoint/2010/main" val="645588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6818FE4-4DCA-6643-9D4E-D6FF5FC57CEB}" type="slidenum">
              <a:rPr lang="fr-FR" smtClean="0"/>
              <a:t>32</a:t>
            </a:fld>
            <a:endParaRPr lang="fr-FR"/>
          </a:p>
        </p:txBody>
      </p:sp>
    </p:spTree>
    <p:extLst>
      <p:ext uri="{BB962C8B-B14F-4D97-AF65-F5344CB8AC3E}">
        <p14:creationId xmlns:p14="http://schemas.microsoft.com/office/powerpoint/2010/main" val="2074278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201C375F-B715-49A6-B222-CC76E7CF2B02}" type="datetimeFigureOut">
              <a:rPr lang="fr-FR" smtClean="0"/>
              <a:t>17/11/2022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78888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01C375F-B715-49A6-B222-CC76E7CF2B02}" type="datetimeFigureOut">
              <a:rPr lang="fr-FR" smtClean="0"/>
              <a:t>17/11/2022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550093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01C375F-B715-49A6-B222-CC76E7CF2B02}" type="datetimeFigureOut">
              <a:rPr lang="fr-FR" smtClean="0"/>
              <a:t>17/11/2022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3014828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01C375F-B715-49A6-B222-CC76E7CF2B02}" type="datetimeFigureOut">
              <a:rPr lang="fr-FR" smtClean="0"/>
              <a:t>17/11/2022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1648301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01C375F-B715-49A6-B222-CC76E7CF2B02}" type="datetimeFigureOut">
              <a:rPr lang="fr-FR" smtClean="0"/>
              <a:t>17/11/2022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374070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01C375F-B715-49A6-B222-CC76E7CF2B02}" type="datetimeFigureOut">
              <a:rPr lang="fr-FR" smtClean="0"/>
              <a:t>17/11/2022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3663155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1C375F-B715-49A6-B222-CC76E7CF2B02}" type="datetimeFigureOut">
              <a:rPr lang="fr-FR" smtClean="0"/>
              <a:t>17/11/2022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1956403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201C375F-B715-49A6-B222-CC76E7CF2B02}" type="datetimeFigureOut">
              <a:rPr lang="fr-FR" smtClean="0"/>
              <a:t>17/11/2022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3632414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201C375F-B715-49A6-B222-CC76E7CF2B02}" type="datetimeFigureOut">
              <a:rPr lang="fr-FR" smtClean="0"/>
              <a:t>17/11/2022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3858692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01C375F-B715-49A6-B222-CC76E7CF2B02}" type="datetimeFigureOut">
              <a:rPr lang="fr-FR" smtClean="0"/>
              <a:t>17/11/2022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1906368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01C375F-B715-49A6-B222-CC76E7CF2B02}" type="datetimeFigureOut">
              <a:rPr lang="fr-FR" smtClean="0"/>
              <a:t>17/11/2022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081BB30-E5D9-43E6-B305-5A64CC957600}" type="slidenum">
              <a:rPr lang="fr-FR" smtClean="0"/>
              <a:t>‹N°›</a:t>
            </a:fld>
            <a:endParaRPr lang="fr-FR"/>
          </a:p>
        </p:txBody>
      </p:sp>
    </p:spTree>
    <p:extLst>
      <p:ext uri="{BB962C8B-B14F-4D97-AF65-F5344CB8AC3E}">
        <p14:creationId xmlns:p14="http://schemas.microsoft.com/office/powerpoint/2010/main" val="680388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220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378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1096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1666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4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63403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4905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11961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220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2617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62459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1381462-B6EE-46CB-8D56-D6EEBE609053}"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3986640-59EB-42FF-B33B-C61DEC89BDEA}"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381393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1FDAA6E-EACC-4DD2-8BA8-12FB7F2CED15}"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F5F2CAA-6E35-425E-8034-6C301E16656C}"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194714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E52FF45-F32A-4551-9AF7-A85860765A35}"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5727DD-20E9-4E54-BED5-F2F9190589B4}"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09014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283E785-9E13-463F-ADDF-EC3981D170B0}"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777EFA4-618E-4E92-8F34-24C0DD2A90B3}"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65635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6353D7F-FB12-44E7-AEA8-6F7FA514A25A}"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212030E-2E91-4A4E-A1CA-293F10D3E10B}"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399025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4B8FB1-5793-46C7-9810-8DF8474866EC}"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271052-4C31-4B8B-81FE-7D74F046E0B0}"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499642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496FE7A-ED0C-4A19-A1F2-A78C4B4EC6F9}"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4BA6DAA-F4FB-4E3F-8507-054C1E197008}"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47055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0F7D87-7829-450E-9FD2-D1CE592945AB}"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E2CC465-0B93-4C08-BA9A-770421921CF7}"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870748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061D7BF-FB31-4AC5-891C-B3287F566D88}"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F4781D-BB20-487E-B1B7-90A89B901FFA}"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674856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7A5880-4781-4C04-B8EF-D0DF2DFDEDFA}"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D2F522-78A5-472A-A8FE-DD7039ED8FA5}"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824976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2A37A8C-E98B-41DE-B272-05AF29D0097B}"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Espace réservé du pied de page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Espace réservé du numéro de diapositive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DFED363-2BA4-4A9A-8749-996292BEBEF4}"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43865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77598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04520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3650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48638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97579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10190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24156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55207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8421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3313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2574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1C375F-B715-49A6-B222-CC76E7CF2B02}" type="datetimeFigureOut">
              <a:rPr lang="fr-FR" smtClean="0"/>
              <a:t>17/11/2022</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81BB30-E5D9-43E6-B305-5A64CC957600}" type="slidenum">
              <a:rPr lang="fr-FR" smtClean="0"/>
              <a:t>‹N°›</a:t>
            </a:fld>
            <a:endParaRPr lang="fr-FR"/>
          </a:p>
        </p:txBody>
      </p:sp>
    </p:spTree>
    <p:extLst>
      <p:ext uri="{BB962C8B-B14F-4D97-AF65-F5344CB8AC3E}">
        <p14:creationId xmlns:p14="http://schemas.microsoft.com/office/powerpoint/2010/main" val="29008886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5542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C4BF4ED-DB25-43BB-92ED-2CF91FD43FB5}" type="datetimeFigureOut">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AC558AE-EE02-4C2A-B14F-D16D85713356}"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‹N°›</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938459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9835DB5-9B4A-47B8-B4C9-3665C345BA48}" type="datetimeFigureOut">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17/11/2022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AFC8AAE-5779-4BE1-9670-2B2706F240B5}"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490711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Le Pentateuque</a:t>
            </a:r>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724083987"/>
      </p:ext>
    </p:extLst>
  </p:cSld>
  <p:clrMapOvr>
    <a:masterClrMapping/>
  </p:clrMapOvr>
  <mc:AlternateContent xmlns:mc="http://schemas.openxmlformats.org/markup-compatibility/2006" xmlns:p14="http://schemas.microsoft.com/office/powerpoint/2010/main">
    <mc:Choice Requires="p14">
      <p:transition spd="slow" p14:dur="2000" advTm="16916"/>
    </mc:Choice>
    <mc:Fallback xmlns="">
      <p:transition spd="slow" advTm="1691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3" name="Espace réservé du contenu 2"/>
          <p:cNvSpPr>
            <a:spLocks noGrp="1"/>
          </p:cNvSpPr>
          <p:nvPr>
            <p:ph idx="1"/>
          </p:nvPr>
        </p:nvSpPr>
        <p:spPr/>
        <p:txBody>
          <a:bodyPr/>
          <a:lstStyle/>
          <a:p>
            <a:r>
              <a:rPr lang="fr-FR" dirty="0"/>
              <a:t>Structure du Pentateuque</a:t>
            </a:r>
          </a:p>
          <a:p>
            <a:r>
              <a:rPr lang="fr-FR" dirty="0"/>
              <a:t>Exode</a:t>
            </a:r>
          </a:p>
          <a:p>
            <a:r>
              <a:rPr lang="fr-FR" dirty="0"/>
              <a:t>Lévitique </a:t>
            </a:r>
          </a:p>
          <a:p>
            <a:r>
              <a:rPr lang="fr-FR" dirty="0"/>
              <a:t>Deutéronome</a:t>
            </a:r>
          </a:p>
          <a:p>
            <a:r>
              <a:rPr lang="fr-FR" dirty="0"/>
              <a:t>Eventuellement: la formation du Pentateuque</a:t>
            </a:r>
          </a:p>
        </p:txBody>
      </p:sp>
    </p:spTree>
    <p:extLst>
      <p:ext uri="{BB962C8B-B14F-4D97-AF65-F5344CB8AC3E}">
        <p14:creationId xmlns:p14="http://schemas.microsoft.com/office/powerpoint/2010/main" val="747484135"/>
      </p:ext>
    </p:extLst>
  </p:cSld>
  <p:clrMapOvr>
    <a:masterClrMapping/>
  </p:clrMapOvr>
  <mc:AlternateContent xmlns:mc="http://schemas.openxmlformats.org/markup-compatibility/2006" xmlns:p14="http://schemas.microsoft.com/office/powerpoint/2010/main">
    <mc:Choice Requires="p14">
      <p:transition spd="slow" p14:dur="2000" advTm="13441"/>
    </mc:Choice>
    <mc:Fallback xmlns="">
      <p:transition spd="slow" advTm="1344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re 1"/>
          <p:cNvSpPr>
            <a:spLocks noGrp="1"/>
          </p:cNvSpPr>
          <p:nvPr>
            <p:ph type="title"/>
          </p:nvPr>
        </p:nvSpPr>
        <p:spPr>
          <a:xfrm>
            <a:off x="571500" y="-13632"/>
            <a:ext cx="7886700" cy="455613"/>
          </a:xfrm>
        </p:spPr>
        <p:txBody>
          <a:bodyPr>
            <a:noAutofit/>
          </a:bodyPr>
          <a:lstStyle/>
          <a:p>
            <a:pPr algn="ctr" eaLnBrk="1" hangingPunct="1"/>
            <a:endParaRPr lang="fr-FR" altLang="fr-FR" sz="2400" dirty="0"/>
          </a:p>
        </p:txBody>
      </p:sp>
      <p:pic>
        <p:nvPicPr>
          <p:cNvPr id="6147" name="Espace réservé du contenu 3" descr="exode.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533400"/>
            <a:ext cx="9182100" cy="6324600"/>
          </a:xfrm>
        </p:spPr>
      </p:pic>
      <p:cxnSp>
        <p:nvCxnSpPr>
          <p:cNvPr id="25" name="Connecteur droit avec flèche 24"/>
          <p:cNvCxnSpPr/>
          <p:nvPr/>
        </p:nvCxnSpPr>
        <p:spPr>
          <a:xfrm rot="16200000" flipH="1">
            <a:off x="2321719" y="2607469"/>
            <a:ext cx="285750" cy="21431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65" name="ZoneTexte 38"/>
          <p:cNvSpPr txBox="1">
            <a:spLocks noChangeArrowheads="1"/>
          </p:cNvSpPr>
          <p:nvPr/>
        </p:nvSpPr>
        <p:spPr bwMode="auto">
          <a:xfrm>
            <a:off x="5698552" y="3421966"/>
            <a:ext cx="20073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altLang="fr-FR" sz="2800" b="1" dirty="0">
                <a:solidFill>
                  <a:schemeClr val="bg1"/>
                </a:solidFill>
                <a:latin typeface="Constantia" panose="02030602050306030303" pitchFamily="18" charset="0"/>
                <a:cs typeface="Arial" panose="020B0604020202020204" pitchFamily="34" charset="0"/>
              </a:rPr>
              <a:t>NOMBRES</a:t>
            </a:r>
            <a:endParaRPr kumimoji="0" lang="fr-FR" altLang="fr-FR" sz="1600" b="1" i="0" u="none" strike="noStrike" kern="1200" cap="none" spc="0" normalizeH="0" baseline="0" noProof="0" dirty="0">
              <a:ln>
                <a:noFill/>
              </a:ln>
              <a:solidFill>
                <a:schemeClr val="bg1"/>
              </a:solidFill>
              <a:effectLst/>
              <a:uLnTx/>
              <a:uFillTx/>
              <a:latin typeface="Constantia" panose="02030602050306030303" pitchFamily="18" charset="0"/>
              <a:cs typeface="Arial" panose="020B0604020202020204" pitchFamily="34" charset="0"/>
            </a:endParaRPr>
          </a:p>
        </p:txBody>
      </p:sp>
      <p:sp>
        <p:nvSpPr>
          <p:cNvPr id="6173" name="ZoneTexte 54"/>
          <p:cNvSpPr txBox="1">
            <a:spLocks noChangeArrowheads="1"/>
          </p:cNvSpPr>
          <p:nvPr/>
        </p:nvSpPr>
        <p:spPr bwMode="auto">
          <a:xfrm>
            <a:off x="3286125" y="5214938"/>
            <a:ext cx="37147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800" b="1"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LEVITIQUE</a:t>
            </a:r>
            <a:endParaRPr kumimoji="0" lang="fr-FR" altLang="fr-FR" sz="1800" b="1"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endParaRPr>
          </a:p>
        </p:txBody>
      </p:sp>
      <p:sp>
        <p:nvSpPr>
          <p:cNvPr id="6175" name="ZoneTexte 30"/>
          <p:cNvSpPr txBox="1">
            <a:spLocks noChangeArrowheads="1"/>
          </p:cNvSpPr>
          <p:nvPr/>
        </p:nvSpPr>
        <p:spPr bwMode="auto">
          <a:xfrm>
            <a:off x="6072188" y="1925418"/>
            <a:ext cx="30718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altLang="fr-FR" sz="2800" b="1" dirty="0">
                <a:solidFill>
                  <a:schemeClr val="bg1"/>
                </a:solidFill>
                <a:latin typeface="Constantia" panose="02030602050306030303" pitchFamily="18" charset="0"/>
                <a:cs typeface="Arial" panose="020B0604020202020204" pitchFamily="34" charset="0"/>
              </a:rPr>
              <a:t>DEUTERONOME</a:t>
            </a:r>
            <a:endParaRPr kumimoji="0" lang="fr-FR" altLang="fr-FR" sz="1800" b="1" i="0" u="none" strike="noStrike" kern="1200" cap="none" spc="0" normalizeH="0" baseline="0" noProof="0" dirty="0">
              <a:ln>
                <a:noFill/>
              </a:ln>
              <a:solidFill>
                <a:schemeClr val="bg1"/>
              </a:solidFill>
              <a:effectLst/>
              <a:uLnTx/>
              <a:uFillTx/>
              <a:latin typeface="Constantia" panose="02030602050306030303" pitchFamily="18" charset="0"/>
              <a:cs typeface="Arial" panose="020B0604020202020204" pitchFamily="34" charset="0"/>
            </a:endParaRPr>
          </a:p>
        </p:txBody>
      </p:sp>
      <p:sp>
        <p:nvSpPr>
          <p:cNvPr id="6176" name="ZoneTexte 34"/>
          <p:cNvSpPr txBox="1">
            <a:spLocks noChangeArrowheads="1"/>
          </p:cNvSpPr>
          <p:nvPr/>
        </p:nvSpPr>
        <p:spPr bwMode="auto">
          <a:xfrm>
            <a:off x="1571625" y="2786063"/>
            <a:ext cx="1143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a:ln>
                  <a:noFill/>
                </a:ln>
                <a:solidFill>
                  <a:prstClr val="black"/>
                </a:solidFill>
                <a:effectLst/>
                <a:uLnTx/>
                <a:uFillTx/>
                <a:latin typeface="Constantia" panose="02030602050306030303" pitchFamily="18" charset="0"/>
                <a:ea typeface="+mn-ea"/>
                <a:cs typeface="Arial" panose="020B0604020202020204" pitchFamily="34" charset="0"/>
              </a:rPr>
              <a:t>GOSHEN</a:t>
            </a:r>
          </a:p>
        </p:txBody>
      </p:sp>
      <p:sp>
        <p:nvSpPr>
          <p:cNvPr id="4" name="ZoneTexte 3"/>
          <p:cNvSpPr txBox="1"/>
          <p:nvPr/>
        </p:nvSpPr>
        <p:spPr>
          <a:xfrm>
            <a:off x="1928813" y="2293610"/>
            <a:ext cx="1964531" cy="646331"/>
          </a:xfrm>
          <a:prstGeom prst="rect">
            <a:avLst/>
          </a:prstGeom>
          <a:noFill/>
        </p:spPr>
        <p:txBody>
          <a:bodyPr wrap="square" rtlCol="0">
            <a:spAutoFit/>
          </a:bodyPr>
          <a:lstStyle/>
          <a:p>
            <a:r>
              <a:rPr lang="fr-FR" sz="3600" b="1" dirty="0">
                <a:solidFill>
                  <a:schemeClr val="bg1"/>
                </a:solidFill>
              </a:rPr>
              <a:t>EXODE</a:t>
            </a:r>
            <a:endParaRPr lang="fr-FR" b="1" dirty="0">
              <a:solidFill>
                <a:schemeClr val="bg1"/>
              </a:solidFill>
            </a:endParaRPr>
          </a:p>
        </p:txBody>
      </p:sp>
      <p:pic>
        <p:nvPicPr>
          <p:cNvPr id="3" name="Image 2"/>
          <p:cNvPicPr>
            <a:picLocks noChangeAspect="1"/>
          </p:cNvPicPr>
          <p:nvPr/>
        </p:nvPicPr>
        <p:blipFill>
          <a:blip r:embed="rId3"/>
          <a:stretch>
            <a:fillRect/>
          </a:stretch>
        </p:blipFill>
        <p:spPr>
          <a:xfrm rot="1741386">
            <a:off x="3300730" y="2134350"/>
            <a:ext cx="2428238" cy="2692871"/>
          </a:xfrm>
          <a:prstGeom prst="rect">
            <a:avLst/>
          </a:prstGeom>
        </p:spPr>
      </p:pic>
      <p:sp>
        <p:nvSpPr>
          <p:cNvPr id="7" name="ZoneTexte 6"/>
          <p:cNvSpPr txBox="1"/>
          <p:nvPr/>
        </p:nvSpPr>
        <p:spPr>
          <a:xfrm>
            <a:off x="4514849" y="1149996"/>
            <a:ext cx="1716768" cy="584775"/>
          </a:xfrm>
          <a:prstGeom prst="rect">
            <a:avLst/>
          </a:prstGeom>
          <a:noFill/>
        </p:spPr>
        <p:txBody>
          <a:bodyPr wrap="square" rtlCol="0">
            <a:spAutoFit/>
          </a:bodyPr>
          <a:lstStyle/>
          <a:p>
            <a:r>
              <a:rPr lang="fr-FR" sz="3200" b="1" dirty="0">
                <a:solidFill>
                  <a:schemeClr val="bg1"/>
                </a:solidFill>
              </a:rPr>
              <a:t>GENESE</a:t>
            </a:r>
            <a:endParaRPr lang="fr-FR" b="1" dirty="0">
              <a:solidFill>
                <a:schemeClr val="bg1"/>
              </a:solidFill>
            </a:endParaRPr>
          </a:p>
        </p:txBody>
      </p:sp>
    </p:spTree>
    <p:extLst>
      <p:ext uri="{BB962C8B-B14F-4D97-AF65-F5344CB8AC3E}">
        <p14:creationId xmlns:p14="http://schemas.microsoft.com/office/powerpoint/2010/main" val="1560847783"/>
      </p:ext>
    </p:extLst>
  </p:cSld>
  <p:clrMapOvr>
    <a:masterClrMapping/>
  </p:clrMapOvr>
  <mc:AlternateContent xmlns:mc="http://schemas.openxmlformats.org/markup-compatibility/2006" xmlns:p14="http://schemas.microsoft.com/office/powerpoint/2010/main">
    <mc:Choice Requires="p14">
      <p:transition spd="slow" p14:dur="2000" advTm="515888"/>
    </mc:Choice>
    <mc:Fallback xmlns="">
      <p:transition spd="slow" advTm="51588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723900"/>
          </a:xfrm>
        </p:spPr>
        <p:txBody>
          <a:bodyPr rtlCol="0">
            <a:normAutofit fontScale="90000"/>
          </a:bodyPr>
          <a:lstStyle/>
          <a:p>
            <a:pPr eaLnBrk="1" fontAlgn="auto" hangingPunct="1">
              <a:spcAft>
                <a:spcPts val="0"/>
              </a:spcAft>
              <a:defRPr/>
            </a:pPr>
            <a:r>
              <a:rPr lang="fr-FR" dirty="0"/>
              <a:t>La structure du Pentateuque</a:t>
            </a:r>
          </a:p>
        </p:txBody>
      </p:sp>
      <p:sp>
        <p:nvSpPr>
          <p:cNvPr id="3" name="Espace réservé du contenu 2"/>
          <p:cNvSpPr>
            <a:spLocks noGrp="1"/>
          </p:cNvSpPr>
          <p:nvPr>
            <p:ph idx="1"/>
          </p:nvPr>
        </p:nvSpPr>
        <p:spPr>
          <a:xfrm>
            <a:off x="339634" y="1600200"/>
            <a:ext cx="8582297" cy="4525963"/>
          </a:xfrm>
        </p:spPr>
        <p:txBody>
          <a:bodyPr rtlCol="0">
            <a:normAutofit fontScale="40000" lnSpcReduction="20000"/>
          </a:bodyPr>
          <a:lstStyle/>
          <a:p>
            <a:pPr marL="274320" indent="-274320" eaLnBrk="1" fontAlgn="auto" hangingPunct="1">
              <a:spcAft>
                <a:spcPts val="0"/>
              </a:spcAft>
              <a:buClr>
                <a:schemeClr val="accent3"/>
              </a:buClr>
              <a:buFont typeface="Wingdings 2"/>
              <a:buNone/>
              <a:defRPr/>
            </a:pPr>
            <a:r>
              <a:rPr lang="fr-FR" dirty="0"/>
              <a:t> </a:t>
            </a:r>
            <a:r>
              <a:rPr lang="fr-FR" b="1" dirty="0"/>
              <a:t> </a:t>
            </a:r>
            <a:endParaRPr lang="fr-FR" dirty="0"/>
          </a:p>
          <a:p>
            <a:pPr marL="274320" indent="-274320" eaLnBrk="1" fontAlgn="auto" hangingPunct="1">
              <a:spcAft>
                <a:spcPts val="0"/>
              </a:spcAft>
              <a:buClr>
                <a:schemeClr val="accent3"/>
              </a:buClr>
              <a:buFont typeface="Wingdings 2"/>
              <a:buNone/>
              <a:defRPr/>
            </a:pPr>
            <a:r>
              <a:rPr lang="fr-FR" dirty="0"/>
              <a:t>             </a:t>
            </a:r>
            <a:r>
              <a:rPr lang="fr-FR" sz="4000" b="1" dirty="0"/>
              <a:t>GENESE</a:t>
            </a:r>
            <a:r>
              <a:rPr lang="fr-FR" dirty="0"/>
              <a:t>                                     patriarches en                       aux portes de         </a:t>
            </a:r>
            <a:r>
              <a:rPr lang="fr-FR" sz="4000" b="1" dirty="0"/>
              <a:t>DEUTERONOME</a:t>
            </a:r>
            <a:endParaRPr lang="fr-FR" dirty="0"/>
          </a:p>
          <a:p>
            <a:pPr marL="274320" indent="-274320" eaLnBrk="1" fontAlgn="auto" hangingPunct="1">
              <a:spcAft>
                <a:spcPts val="0"/>
              </a:spcAft>
              <a:buClr>
                <a:schemeClr val="accent3"/>
              </a:buClr>
              <a:buFont typeface="Wingdings 2"/>
              <a:buNone/>
              <a:defRPr/>
            </a:pPr>
            <a:r>
              <a:rPr lang="fr-FR" dirty="0"/>
              <a:t>   première promesse (12.7)                        </a:t>
            </a:r>
            <a:r>
              <a:rPr lang="fr-FR" b="1" dirty="0"/>
              <a:t>CANAAN</a:t>
            </a:r>
            <a:r>
              <a:rPr lang="fr-FR" dirty="0"/>
              <a:t>                             </a:t>
            </a:r>
            <a:r>
              <a:rPr lang="fr-FR" b="1" dirty="0" err="1"/>
              <a:t>CANAAN</a:t>
            </a:r>
            <a:r>
              <a:rPr lang="fr-FR" b="1" dirty="0"/>
              <a:t> </a:t>
            </a:r>
            <a:r>
              <a:rPr lang="fr-FR" dirty="0"/>
              <a:t>           promesse (34.4)  </a:t>
            </a:r>
          </a:p>
          <a:p>
            <a:pPr marL="274320" indent="-274320" eaLnBrk="1" fontAlgn="auto" hangingPunct="1">
              <a:spcAft>
                <a:spcPts val="0"/>
              </a:spcAft>
              <a:buClr>
                <a:schemeClr val="accent3"/>
              </a:buClr>
              <a:buFont typeface="Wingdings 2"/>
              <a:buNone/>
              <a:defRPr/>
            </a:pPr>
            <a:r>
              <a:rPr lang="fr-FR" dirty="0"/>
              <a:t>   résumé-annonce (15)                                                                     	                        résumé-rétrospectif (26)</a:t>
            </a:r>
          </a:p>
          <a:p>
            <a:pPr marL="274320" indent="-274320" eaLnBrk="1" fontAlgn="auto" hangingPunct="1">
              <a:spcAft>
                <a:spcPts val="0"/>
              </a:spcAft>
              <a:buClr>
                <a:schemeClr val="accent3"/>
              </a:buClr>
              <a:buFont typeface="Wingdings 2"/>
              <a:buNone/>
              <a:defRPr/>
            </a:pPr>
            <a:r>
              <a:rPr lang="fr-FR" dirty="0"/>
              <a:t>   bénédiction de Jacob à ses 12 fils (49)                                                                              bénédiction de Moïse aux 12 tribus (33)</a:t>
            </a:r>
          </a:p>
          <a:p>
            <a:pPr marL="274320" indent="-274320" eaLnBrk="1" fontAlgn="auto" hangingPunct="1">
              <a:spcAft>
                <a:spcPts val="0"/>
              </a:spcAft>
              <a:buClr>
                <a:schemeClr val="accent3"/>
              </a:buClr>
              <a:buFont typeface="Wingdings 2"/>
              <a:buNone/>
              <a:defRPr/>
            </a:pPr>
            <a:r>
              <a:rPr lang="fr-FR" dirty="0"/>
              <a:t> </a:t>
            </a:r>
          </a:p>
          <a:p>
            <a:pPr marL="274320" indent="-274320" eaLnBrk="1" fontAlgn="auto" hangingPunct="1">
              <a:spcAft>
                <a:spcPts val="0"/>
              </a:spcAft>
              <a:buClr>
                <a:schemeClr val="accent3"/>
              </a:buClr>
              <a:buFont typeface="Wingdings 2"/>
              <a:buNone/>
              <a:defRPr/>
            </a:pPr>
            <a:r>
              <a:rPr lang="fr-FR" dirty="0"/>
              <a:t>                                        </a:t>
            </a:r>
            <a:r>
              <a:rPr lang="fr-FR" sz="4000" b="1" dirty="0"/>
              <a:t>EXODE</a:t>
            </a:r>
            <a:r>
              <a:rPr lang="fr-FR" b="1" dirty="0"/>
              <a:t>  </a:t>
            </a:r>
            <a:r>
              <a:rPr lang="fr-FR" dirty="0"/>
              <a:t>                        </a:t>
            </a:r>
            <a:r>
              <a:rPr lang="fr-FR" b="1" dirty="0"/>
              <a:t>EGYPTE</a:t>
            </a:r>
            <a:r>
              <a:rPr lang="fr-FR" dirty="0"/>
              <a:t>               </a:t>
            </a:r>
            <a:r>
              <a:rPr lang="fr-FR" b="1" dirty="0"/>
              <a:t>MOAB  </a:t>
            </a:r>
            <a:r>
              <a:rPr lang="fr-FR" dirty="0"/>
              <a:t>       </a:t>
            </a:r>
            <a:r>
              <a:rPr lang="fr-FR" sz="4000" b="1" dirty="0"/>
              <a:t>NOMBRES</a:t>
            </a:r>
            <a:endParaRPr lang="fr-FR" dirty="0"/>
          </a:p>
          <a:p>
            <a:pPr marL="274320" indent="-274320" eaLnBrk="1" fontAlgn="auto" hangingPunct="1">
              <a:spcAft>
                <a:spcPts val="0"/>
              </a:spcAft>
              <a:buClr>
                <a:schemeClr val="accent3"/>
              </a:buClr>
              <a:buFont typeface="Wingdings 2"/>
              <a:buNone/>
              <a:defRPr/>
            </a:pPr>
            <a:r>
              <a:rPr lang="fr-FR" dirty="0"/>
              <a:t>                                   Pâque (12)                                                                              Pâque (9)</a:t>
            </a:r>
          </a:p>
          <a:p>
            <a:pPr marL="274320" indent="-274320" eaLnBrk="1" fontAlgn="auto" hangingPunct="1">
              <a:spcAft>
                <a:spcPts val="0"/>
              </a:spcAft>
              <a:buClr>
                <a:schemeClr val="accent3"/>
              </a:buClr>
              <a:buFont typeface="Wingdings 2"/>
              <a:buNone/>
              <a:defRPr/>
            </a:pPr>
            <a:r>
              <a:rPr lang="fr-FR" dirty="0"/>
              <a:t>                                   plaintes (15-17)              </a:t>
            </a:r>
            <a:r>
              <a:rPr lang="fr-FR" i="1" dirty="0"/>
              <a:t>              </a:t>
            </a:r>
            <a:r>
              <a:rPr lang="fr-FR" dirty="0"/>
              <a:t>                                           plaintes (11-20)</a:t>
            </a:r>
          </a:p>
          <a:p>
            <a:pPr marL="274320" indent="-274320" eaLnBrk="1" fontAlgn="auto" hangingPunct="1">
              <a:spcAft>
                <a:spcPts val="0"/>
              </a:spcAft>
              <a:buClr>
                <a:schemeClr val="accent3"/>
              </a:buClr>
              <a:buFont typeface="Wingdings 2"/>
              <a:buNone/>
              <a:defRPr/>
            </a:pPr>
            <a:r>
              <a:rPr lang="fr-FR" dirty="0"/>
              <a:t>                                   le sanctuaire (25-40)                        </a:t>
            </a:r>
            <a:r>
              <a:rPr lang="fr-FR" b="1" dirty="0"/>
              <a:t>DESERT </a:t>
            </a:r>
            <a:r>
              <a:rPr lang="fr-FR" dirty="0"/>
              <a:t>                     le camp (1-9)</a:t>
            </a:r>
          </a:p>
          <a:p>
            <a:pPr marL="274320" indent="-274320" eaLnBrk="1" fontAlgn="auto" hangingPunct="1">
              <a:spcAft>
                <a:spcPts val="0"/>
              </a:spcAft>
              <a:buClr>
                <a:schemeClr val="accent3"/>
              </a:buClr>
              <a:buFont typeface="Wingdings 2"/>
              <a:buNone/>
              <a:defRPr/>
            </a:pPr>
            <a:r>
              <a:rPr lang="fr-FR" dirty="0"/>
              <a:t>                                   Egypte-désert-Sinaï                                                             Sinaï-désert-Moab</a:t>
            </a:r>
          </a:p>
          <a:p>
            <a:pPr marL="274320" indent="-274320" eaLnBrk="1" fontAlgn="auto" hangingPunct="1">
              <a:spcAft>
                <a:spcPts val="0"/>
              </a:spcAft>
              <a:buClr>
                <a:schemeClr val="accent3"/>
              </a:buClr>
              <a:buFont typeface="Wingdings 2"/>
              <a:buNone/>
              <a:defRPr/>
            </a:pPr>
            <a:r>
              <a:rPr lang="fr-FR" dirty="0"/>
              <a:t> </a:t>
            </a:r>
          </a:p>
          <a:p>
            <a:pPr marL="274320" indent="-274320" eaLnBrk="1" fontAlgn="auto" hangingPunct="1">
              <a:spcAft>
                <a:spcPts val="0"/>
              </a:spcAft>
              <a:buClr>
                <a:schemeClr val="accent3"/>
              </a:buClr>
              <a:buFont typeface="Wingdings 2"/>
              <a:buNone/>
              <a:defRPr/>
            </a:pPr>
            <a:r>
              <a:rPr lang="fr-FR" dirty="0"/>
              <a:t> </a:t>
            </a:r>
          </a:p>
          <a:p>
            <a:pPr marL="274320" indent="-274320" eaLnBrk="1" fontAlgn="auto" hangingPunct="1">
              <a:spcAft>
                <a:spcPts val="0"/>
              </a:spcAft>
              <a:buClr>
                <a:schemeClr val="accent3"/>
              </a:buClr>
              <a:buFont typeface="Wingdings 2"/>
              <a:buNone/>
              <a:defRPr/>
            </a:pPr>
            <a:r>
              <a:rPr lang="fr-FR" dirty="0"/>
              <a:t>                                                                                                </a:t>
            </a:r>
            <a:r>
              <a:rPr lang="fr-FR" b="1" dirty="0"/>
              <a:t>SINAI</a:t>
            </a:r>
          </a:p>
          <a:p>
            <a:pPr marL="274320" indent="-274320" eaLnBrk="1" fontAlgn="auto" hangingPunct="1">
              <a:spcAft>
                <a:spcPts val="0"/>
              </a:spcAft>
              <a:buClr>
                <a:schemeClr val="accent3"/>
              </a:buClr>
              <a:buFont typeface="Wingdings 2"/>
              <a:buChar char=""/>
              <a:defRPr/>
            </a:pPr>
            <a:endParaRPr lang="fr-FR" dirty="0"/>
          </a:p>
          <a:p>
            <a:pPr marL="274320" indent="-274320" eaLnBrk="1" fontAlgn="auto" hangingPunct="1">
              <a:spcAft>
                <a:spcPts val="0"/>
              </a:spcAft>
              <a:buClr>
                <a:schemeClr val="accent3"/>
              </a:buClr>
              <a:buFont typeface="Wingdings 2"/>
              <a:buNone/>
              <a:defRPr/>
            </a:pPr>
            <a:r>
              <a:rPr lang="fr-FR" dirty="0"/>
              <a:t>                                                                                           </a:t>
            </a:r>
            <a:r>
              <a:rPr lang="fr-FR" sz="4000" b="1" dirty="0"/>
              <a:t>LEVITIQUE</a:t>
            </a:r>
            <a:endParaRPr lang="fr-FR" dirty="0"/>
          </a:p>
          <a:p>
            <a:pPr marL="274320" indent="-274320" algn="ctr" eaLnBrk="1" fontAlgn="auto" hangingPunct="1">
              <a:spcAft>
                <a:spcPts val="0"/>
              </a:spcAft>
              <a:buClr>
                <a:schemeClr val="accent3"/>
              </a:buClr>
              <a:buFont typeface="Wingdings 2"/>
              <a:buNone/>
              <a:defRPr/>
            </a:pPr>
            <a:r>
              <a:rPr lang="fr-FR" dirty="0"/>
              <a:t>sacrifices et prescriptions (1-15)</a:t>
            </a:r>
          </a:p>
          <a:p>
            <a:pPr marL="274320" indent="-274320" algn="ctr" eaLnBrk="1" fontAlgn="auto" hangingPunct="1">
              <a:spcAft>
                <a:spcPts val="0"/>
              </a:spcAft>
              <a:buClr>
                <a:schemeClr val="accent3"/>
              </a:buClr>
              <a:buFont typeface="Wingdings 2"/>
              <a:buNone/>
              <a:defRPr/>
            </a:pPr>
            <a:r>
              <a:rPr lang="fr-FR" dirty="0"/>
              <a:t>        </a:t>
            </a:r>
            <a:r>
              <a:rPr lang="fr-FR" b="1" i="1" dirty="0"/>
              <a:t>le Yom Kippour</a:t>
            </a:r>
            <a:r>
              <a:rPr lang="fr-FR" dirty="0"/>
              <a:t> (16)</a:t>
            </a:r>
          </a:p>
          <a:p>
            <a:pPr marL="274320" indent="-274320" algn="ctr" eaLnBrk="1" fontAlgn="auto" hangingPunct="1">
              <a:spcAft>
                <a:spcPts val="0"/>
              </a:spcAft>
              <a:buClr>
                <a:schemeClr val="accent3"/>
              </a:buClr>
              <a:buFont typeface="Wingdings 2"/>
              <a:buNone/>
              <a:defRPr/>
            </a:pPr>
            <a:r>
              <a:rPr lang="fr-FR" dirty="0"/>
              <a:t>prescriptions et sacrifices (17-26)</a:t>
            </a:r>
          </a:p>
        </p:txBody>
      </p:sp>
      <p:cxnSp>
        <p:nvCxnSpPr>
          <p:cNvPr id="5" name="Connecteur droit avec flèche 4"/>
          <p:cNvCxnSpPr/>
          <p:nvPr/>
        </p:nvCxnSpPr>
        <p:spPr>
          <a:xfrm rot="16200000" flipH="1">
            <a:off x="3321027" y="2392951"/>
            <a:ext cx="500062" cy="28575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rot="16200000" flipH="1">
            <a:off x="3722508" y="3107531"/>
            <a:ext cx="357187" cy="214312"/>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rot="5400000">
            <a:off x="4006669" y="3887811"/>
            <a:ext cx="500063" cy="1587"/>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rot="5400000" flipH="1" flipV="1">
            <a:off x="4176419" y="3887810"/>
            <a:ext cx="500063"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rot="5400000" flipH="1" flipV="1">
            <a:off x="4523626" y="3169783"/>
            <a:ext cx="357187" cy="142875"/>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rot="5400000" flipH="1" flipV="1">
            <a:off x="4907349" y="2368774"/>
            <a:ext cx="428625" cy="214313"/>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16" name="Flèche courbée vers le haut 15"/>
          <p:cNvSpPr/>
          <p:nvPr/>
        </p:nvSpPr>
        <p:spPr>
          <a:xfrm>
            <a:off x="778873" y="3241220"/>
            <a:ext cx="7346224" cy="2857500"/>
          </a:xfrm>
          <a:prstGeom prst="curvedUpArrow">
            <a:avLst>
              <a:gd name="adj1" fmla="val 27585"/>
              <a:gd name="adj2" fmla="val 50000"/>
              <a:gd name="adj3" fmla="val 23687"/>
            </a:avLst>
          </a:prstGeom>
          <a:solidFill>
            <a:schemeClr val="accent1">
              <a:lumMod val="20000"/>
              <a:lumOff val="80000"/>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3983311"/>
      </p:ext>
    </p:extLst>
  </p:cSld>
  <p:clrMapOvr>
    <a:masterClrMapping/>
  </p:clrMapOvr>
  <mc:AlternateContent xmlns:mc="http://schemas.openxmlformats.org/markup-compatibility/2006" xmlns:p14="http://schemas.microsoft.com/office/powerpoint/2010/main">
    <mc:Choice Requires="p14">
      <p:transition spd="slow" p14:dur="2000" advTm="278211"/>
    </mc:Choice>
    <mc:Fallback xmlns="">
      <p:transition spd="slow" advTm="27821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93674"/>
            <a:ext cx="7886700" cy="1325563"/>
          </a:xfrm>
        </p:spPr>
        <p:txBody>
          <a:bodyPr/>
          <a:lstStyle/>
          <a:p>
            <a:pPr algn="ctr"/>
            <a:r>
              <a:rPr lang="fr-FR" dirty="0"/>
              <a:t>Exode</a:t>
            </a:r>
          </a:p>
        </p:txBody>
      </p:sp>
      <p:sp>
        <p:nvSpPr>
          <p:cNvPr id="3" name="Espace réservé du contenu 2"/>
          <p:cNvSpPr>
            <a:spLocks noGrp="1"/>
          </p:cNvSpPr>
          <p:nvPr>
            <p:ph idx="1"/>
          </p:nvPr>
        </p:nvSpPr>
        <p:spPr>
          <a:xfrm>
            <a:off x="466725" y="981075"/>
            <a:ext cx="8048625" cy="4624388"/>
          </a:xfrm>
        </p:spPr>
        <p:txBody>
          <a:bodyPr>
            <a:noAutofit/>
          </a:bodyPr>
          <a:lstStyle/>
          <a:p>
            <a:pPr marL="0" indent="0">
              <a:buNone/>
            </a:pPr>
            <a:r>
              <a:rPr lang="fr-FR" sz="1600" b="1" dirty="0"/>
              <a:t>1) En Égypte : au service du pharaon (1.1-15.21)</a:t>
            </a:r>
            <a:endParaRPr lang="fr-FR" sz="1600" dirty="0"/>
          </a:p>
          <a:p>
            <a:pPr marL="0" indent="0">
              <a:buNone/>
            </a:pPr>
            <a:r>
              <a:rPr lang="fr-FR" sz="1600" i="1" dirty="0"/>
              <a:t>         Projet</a:t>
            </a:r>
            <a:r>
              <a:rPr lang="fr-FR" sz="1600" dirty="0"/>
              <a:t> : Dieu appelle Moïse et promet de libérer son peuple (1.1-7.7)</a:t>
            </a:r>
          </a:p>
          <a:p>
            <a:pPr marL="0" indent="0">
              <a:buNone/>
            </a:pPr>
            <a:r>
              <a:rPr lang="fr-FR" sz="1600" i="1" dirty="0"/>
              <a:t>         Complication</a:t>
            </a:r>
            <a:r>
              <a:rPr lang="fr-FR" sz="1600" dirty="0"/>
              <a:t> : le pharaon s’entête malgré les fléaux (7.8-11.10)</a:t>
            </a:r>
          </a:p>
          <a:p>
            <a:pPr marL="0" indent="0">
              <a:buNone/>
            </a:pPr>
            <a:r>
              <a:rPr lang="fr-FR" sz="1600" i="1" dirty="0"/>
              <a:t>          Réalisation</a:t>
            </a:r>
            <a:r>
              <a:rPr lang="fr-FR" sz="1600" dirty="0"/>
              <a:t> : la Pâque et la traversée de la mer (11.11-15.21) </a:t>
            </a:r>
          </a:p>
          <a:p>
            <a:pPr marL="0" indent="0">
              <a:buNone/>
            </a:pPr>
            <a:r>
              <a:rPr lang="fr-FR" sz="1600" b="1" dirty="0"/>
              <a:t>2) Dans le désert : une traversée difficile (15.22-18.27)</a:t>
            </a:r>
            <a:endParaRPr lang="fr-FR" sz="1600" dirty="0"/>
          </a:p>
          <a:p>
            <a:pPr marL="0" indent="0">
              <a:buNone/>
            </a:pPr>
            <a:r>
              <a:rPr lang="fr-FR" sz="1600" i="1" dirty="0"/>
              <a:t>          Opposition intérieure</a:t>
            </a:r>
            <a:r>
              <a:rPr lang="fr-FR" sz="1600" dirty="0"/>
              <a:t> : le peuple se plaint (15.22-17.7)</a:t>
            </a:r>
          </a:p>
          <a:p>
            <a:pPr marL="0" indent="0">
              <a:buNone/>
            </a:pPr>
            <a:r>
              <a:rPr lang="fr-FR" sz="1600" i="1" dirty="0"/>
              <a:t>          Opposition extérieure</a:t>
            </a:r>
            <a:r>
              <a:rPr lang="fr-FR" sz="1600" dirty="0"/>
              <a:t> : les Amalécites attaquent (17.8-16)</a:t>
            </a:r>
          </a:p>
          <a:p>
            <a:pPr marL="0" indent="0">
              <a:buNone/>
            </a:pPr>
            <a:r>
              <a:rPr lang="fr-FR" sz="1600" i="1" dirty="0"/>
              <a:t>          Difficultés du chef</a:t>
            </a:r>
            <a:r>
              <a:rPr lang="fr-FR" sz="1600" dirty="0"/>
              <a:t> : Moïse apprend à déléguer (18)</a:t>
            </a:r>
          </a:p>
          <a:p>
            <a:pPr marL="0" indent="0">
              <a:buNone/>
            </a:pPr>
            <a:r>
              <a:rPr lang="fr-FR" sz="1600" b="1" dirty="0"/>
              <a:t>3) Au pied du mont Sinaï : au service de Dieu (19-40)</a:t>
            </a:r>
            <a:endParaRPr lang="fr-FR" sz="1600" dirty="0"/>
          </a:p>
          <a:p>
            <a:pPr marL="0" indent="0">
              <a:buNone/>
            </a:pPr>
            <a:r>
              <a:rPr lang="fr-FR" sz="1600" i="1" dirty="0"/>
              <a:t>           Établissement </a:t>
            </a:r>
            <a:r>
              <a:rPr lang="fr-FR" sz="1600" dirty="0"/>
              <a:t>d’un nouveau service </a:t>
            </a:r>
          </a:p>
          <a:p>
            <a:pPr marL="0" indent="0">
              <a:buNone/>
            </a:pPr>
            <a:r>
              <a:rPr lang="fr-FR" sz="1600" dirty="0"/>
              <a:t>	a) Dieu conclut une alliance avec le peuple (19-24)</a:t>
            </a:r>
          </a:p>
          <a:p>
            <a:pPr marL="0" indent="0">
              <a:buNone/>
            </a:pPr>
            <a:r>
              <a:rPr lang="fr-FR" sz="1600" dirty="0"/>
              <a:t>	b) Dieu donne des instructions pour le tabernacle et le culte (25-31)</a:t>
            </a:r>
          </a:p>
          <a:p>
            <a:pPr marL="0" indent="0">
              <a:buNone/>
            </a:pPr>
            <a:r>
              <a:rPr lang="fr-FR" sz="1600" i="1" dirty="0"/>
              <a:t>            Rupture </a:t>
            </a:r>
            <a:r>
              <a:rPr lang="fr-FR" sz="1600" dirty="0"/>
              <a:t>de l’alliance : le peuple se fait un veau d’or (32-33)</a:t>
            </a:r>
          </a:p>
          <a:p>
            <a:pPr marL="0" indent="0">
              <a:buNone/>
            </a:pPr>
            <a:r>
              <a:rPr lang="fr-FR" sz="1600" i="1" dirty="0"/>
              <a:t>            Rétablissement</a:t>
            </a:r>
            <a:r>
              <a:rPr lang="fr-FR" sz="1600" dirty="0"/>
              <a:t> du service </a:t>
            </a:r>
          </a:p>
          <a:p>
            <a:pPr marL="0" indent="0">
              <a:buNone/>
            </a:pPr>
            <a:r>
              <a:rPr lang="fr-FR" sz="1600" dirty="0"/>
              <a:t>	a) Dieu rétablit l’alliance (34)</a:t>
            </a:r>
          </a:p>
          <a:p>
            <a:pPr marL="0" indent="0">
              <a:buNone/>
            </a:pPr>
            <a:r>
              <a:rPr lang="fr-FR" sz="1600" dirty="0"/>
              <a:t>	b) Le peuple édifie le tabernacle (35-40) 					</a:t>
            </a:r>
          </a:p>
          <a:p>
            <a:pPr marL="0" indent="0">
              <a:buNone/>
            </a:pPr>
            <a:endParaRPr lang="fr-FR" sz="1600" dirty="0"/>
          </a:p>
          <a:p>
            <a:pPr marL="0" indent="0">
              <a:buNone/>
            </a:pPr>
            <a:endParaRPr lang="fr-FR" sz="1600" dirty="0"/>
          </a:p>
        </p:txBody>
      </p:sp>
    </p:spTree>
    <p:extLst>
      <p:ext uri="{BB962C8B-B14F-4D97-AF65-F5344CB8AC3E}">
        <p14:creationId xmlns:p14="http://schemas.microsoft.com/office/powerpoint/2010/main" val="536019536"/>
      </p:ext>
    </p:extLst>
  </p:cSld>
  <p:clrMapOvr>
    <a:masterClrMapping/>
  </p:clrMapOvr>
  <mc:AlternateContent xmlns:mc="http://schemas.openxmlformats.org/markup-compatibility/2006" xmlns:p14="http://schemas.microsoft.com/office/powerpoint/2010/main">
    <mc:Choice Requires="p14">
      <p:transition spd="slow" p14:dur="2000" advTm="402528"/>
    </mc:Choice>
    <mc:Fallback xmlns="">
      <p:transition spd="slow" advTm="40252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Quelques idées clefs</a:t>
            </a:r>
          </a:p>
        </p:txBody>
      </p:sp>
      <p:sp>
        <p:nvSpPr>
          <p:cNvPr id="3" name="Espace réservé du contenu 2"/>
          <p:cNvSpPr>
            <a:spLocks noGrp="1"/>
          </p:cNvSpPr>
          <p:nvPr>
            <p:ph idx="1"/>
          </p:nvPr>
        </p:nvSpPr>
        <p:spPr/>
        <p:txBody>
          <a:bodyPr>
            <a:normAutofit/>
          </a:bodyPr>
          <a:lstStyle/>
          <a:p>
            <a:r>
              <a:rPr lang="fr-FR" sz="2400" dirty="0"/>
              <a:t>Pas seulement la libération d’un peuple: aussi une étape nécessaire pour la réalisation de la promesse faite à Abraham</a:t>
            </a:r>
          </a:p>
          <a:p>
            <a:r>
              <a:rPr lang="fr-FR" sz="2400" dirty="0"/>
              <a:t>Pas seulement une libération: aussi un changement d’allégeance (Pharaon &gt; Dieu)</a:t>
            </a:r>
          </a:p>
          <a:p>
            <a:r>
              <a:rPr lang="fr-FR" sz="2400" dirty="0"/>
              <a:t>Tout aboutit à l’alliance et à la construction d’un sanctuaire pour Dieu</a:t>
            </a:r>
          </a:p>
          <a:p>
            <a:r>
              <a:rPr lang="fr-FR" sz="2400" dirty="0"/>
              <a:t>Les Hébreux sont restés des Egyptiens dans leur cœur </a:t>
            </a:r>
          </a:p>
          <a:p>
            <a:pPr lvl="1">
              <a:buFontTx/>
              <a:buChar char="-"/>
            </a:pPr>
            <a:r>
              <a:rPr lang="fr-FR" sz="2000" dirty="0"/>
              <a:t>Nostalgie de l’Egypte (Ex 16.3)</a:t>
            </a:r>
          </a:p>
          <a:p>
            <a:pPr lvl="1">
              <a:buFontTx/>
              <a:buChar char="-"/>
            </a:pPr>
            <a:r>
              <a:rPr lang="fr-FR" sz="2000" dirty="0"/>
              <a:t>Veau d’or fabriqué avec l’or des Egyptiens (32)</a:t>
            </a:r>
          </a:p>
        </p:txBody>
      </p:sp>
    </p:spTree>
    <p:extLst>
      <p:ext uri="{BB962C8B-B14F-4D97-AF65-F5344CB8AC3E}">
        <p14:creationId xmlns:p14="http://schemas.microsoft.com/office/powerpoint/2010/main" val="1246486929"/>
      </p:ext>
    </p:extLst>
  </p:cSld>
  <p:clrMapOvr>
    <a:masterClrMapping/>
  </p:clrMapOvr>
  <mc:AlternateContent xmlns:mc="http://schemas.openxmlformats.org/markup-compatibility/2006" xmlns:p14="http://schemas.microsoft.com/office/powerpoint/2010/main">
    <mc:Choice Requires="p14">
      <p:transition spd="slow" p14:dur="2000" advTm="647779"/>
    </mc:Choice>
    <mc:Fallback xmlns="">
      <p:transition spd="slow" advTm="64777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re 1"/>
          <p:cNvSpPr>
            <a:spLocks noGrp="1"/>
          </p:cNvSpPr>
          <p:nvPr>
            <p:ph type="title"/>
          </p:nvPr>
        </p:nvSpPr>
        <p:spPr/>
        <p:txBody>
          <a:bodyPr/>
          <a:lstStyle/>
          <a:p>
            <a:pPr algn="ctr" eaLnBrk="1" hangingPunct="1"/>
            <a:r>
              <a:rPr lang="fr-FR" altLang="fr-FR" dirty="0"/>
              <a:t>Arrière-plan historique</a:t>
            </a:r>
          </a:p>
        </p:txBody>
      </p:sp>
      <p:sp>
        <p:nvSpPr>
          <p:cNvPr id="27651" name="Espace réservé du contenu 2"/>
          <p:cNvSpPr>
            <a:spLocks noGrp="1"/>
          </p:cNvSpPr>
          <p:nvPr>
            <p:ph idx="1"/>
          </p:nvPr>
        </p:nvSpPr>
        <p:spPr/>
        <p:txBody>
          <a:bodyPr rtlCol="0">
            <a:normAutofit fontScale="85000" lnSpcReduction="20000"/>
          </a:bodyPr>
          <a:lstStyle/>
          <a:p>
            <a:pPr marL="0" indent="0" eaLnBrk="1" fontAlgn="auto" hangingPunct="1">
              <a:spcAft>
                <a:spcPts val="0"/>
              </a:spcAft>
              <a:buNone/>
              <a:defRPr/>
            </a:pPr>
            <a:r>
              <a:rPr lang="fr-FR" b="1" dirty="0"/>
              <a:t>Approche « littérale »</a:t>
            </a:r>
          </a:p>
          <a:p>
            <a:pPr>
              <a:defRPr/>
            </a:pPr>
            <a:r>
              <a:rPr lang="fr-FR" dirty="0"/>
              <a:t>Le récit biblique pris </a:t>
            </a:r>
            <a:r>
              <a:rPr lang="fr-FR" i="1" dirty="0"/>
              <a:t>grosso modo </a:t>
            </a:r>
            <a:r>
              <a:rPr lang="fr-FR" dirty="0"/>
              <a:t>à la lettre</a:t>
            </a:r>
          </a:p>
          <a:p>
            <a:pPr>
              <a:defRPr/>
            </a:pPr>
            <a:r>
              <a:rPr lang="fr-FR" dirty="0"/>
              <a:t>Un événement qu’on pourrait situer au 15</a:t>
            </a:r>
            <a:r>
              <a:rPr lang="fr-FR" baseline="30000" dirty="0"/>
              <a:t>e</a:t>
            </a:r>
            <a:r>
              <a:rPr lang="fr-FR" dirty="0"/>
              <a:t> ou au 13</a:t>
            </a:r>
            <a:r>
              <a:rPr lang="fr-FR" baseline="30000" dirty="0"/>
              <a:t>e</a:t>
            </a:r>
            <a:r>
              <a:rPr lang="fr-FR" dirty="0"/>
              <a:t> s. avant notre ère</a:t>
            </a:r>
          </a:p>
          <a:p>
            <a:pPr>
              <a:defRPr/>
            </a:pPr>
            <a:r>
              <a:rPr lang="fr-FR" dirty="0"/>
              <a:t>Date selon 1 Rois 6.1 (480 ans entre l’Exode et la construction du Temple de Salomon)</a:t>
            </a:r>
          </a:p>
          <a:p>
            <a:pPr lvl="1" eaLnBrk="1" fontAlgn="auto" hangingPunct="1">
              <a:spcAft>
                <a:spcPts val="0"/>
              </a:spcAft>
              <a:buFont typeface="Wingdings" pitchFamily="2" charset="2"/>
              <a:buChar char="ü"/>
              <a:defRPr/>
            </a:pPr>
            <a:r>
              <a:rPr lang="fr-FR" dirty="0"/>
              <a:t>Littéralement: sous Thoutmosis III (1479-1425)</a:t>
            </a:r>
          </a:p>
          <a:p>
            <a:pPr lvl="1" eaLnBrk="1" fontAlgn="auto" hangingPunct="1">
              <a:spcAft>
                <a:spcPts val="0"/>
              </a:spcAft>
              <a:buFont typeface="Wingdings" pitchFamily="2" charset="2"/>
              <a:buChar char="ü"/>
              <a:defRPr/>
            </a:pPr>
            <a:r>
              <a:rPr lang="fr-FR" dirty="0"/>
              <a:t>480= figure pour 12 générations : sous Ramsès II (1290-1224)</a:t>
            </a:r>
          </a:p>
          <a:p>
            <a:pPr>
              <a:defRPr/>
            </a:pPr>
            <a:r>
              <a:rPr lang="fr-FR" dirty="0"/>
              <a:t>Avantages: l’esclavage d’« asiatiques » et la fuite d’Egypte sont des phénomènes attestés</a:t>
            </a:r>
          </a:p>
          <a:p>
            <a:pPr>
              <a:defRPr/>
            </a:pPr>
            <a:r>
              <a:rPr lang="fr-FR" dirty="0"/>
              <a:t>Difficultés: pas de traces historiques, chiffres invraisemblables (600 000 hommes)</a:t>
            </a:r>
          </a:p>
          <a:p>
            <a:pPr marL="457200" lvl="1" indent="0" eaLnBrk="1" fontAlgn="auto" hangingPunct="1">
              <a:spcAft>
                <a:spcPts val="0"/>
              </a:spcAft>
              <a:buNone/>
              <a:defRPr/>
            </a:pPr>
            <a:r>
              <a:rPr lang="fr-FR" dirty="0"/>
              <a:t> </a:t>
            </a:r>
          </a:p>
        </p:txBody>
      </p:sp>
    </p:spTree>
    <p:extLst>
      <p:ext uri="{BB962C8B-B14F-4D97-AF65-F5344CB8AC3E}">
        <p14:creationId xmlns:p14="http://schemas.microsoft.com/office/powerpoint/2010/main" val="75111986"/>
      </p:ext>
    </p:extLst>
  </p:cSld>
  <p:clrMapOvr>
    <a:masterClrMapping/>
  </p:clrMapOvr>
  <mc:AlternateContent xmlns:mc="http://schemas.openxmlformats.org/markup-compatibility/2006" xmlns:p14="http://schemas.microsoft.com/office/powerpoint/2010/main">
    <mc:Choice Requires="p14">
      <p:transition spd="slow" p14:dur="2000" advTm="265622"/>
    </mc:Choice>
    <mc:Fallback xmlns="">
      <p:transition spd="slow" advTm="26562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850"/>
            <a:ext cx="8229600" cy="1143000"/>
          </a:xfrm>
        </p:spPr>
        <p:txBody>
          <a:bodyPr rtlCol="0">
            <a:normAutofit fontScale="90000"/>
          </a:bodyPr>
          <a:lstStyle/>
          <a:p>
            <a:pPr eaLnBrk="1" fontAlgn="auto" hangingPunct="1">
              <a:spcAft>
                <a:spcPts val="0"/>
              </a:spcAft>
              <a:defRPr/>
            </a:pPr>
            <a:r>
              <a:rPr lang="fr-FR" dirty="0"/>
              <a:t>        </a:t>
            </a:r>
            <a:r>
              <a:rPr lang="fr-FR" sz="3600" dirty="0"/>
              <a:t>Thoutmosis III                       Ramsès II</a:t>
            </a:r>
            <a:br>
              <a:rPr lang="fr-FR" sz="3600" dirty="0"/>
            </a:br>
            <a:r>
              <a:rPr lang="fr-FR" sz="3600" dirty="0"/>
              <a:t>      (musée de Louxor)             (musée du Louvre)</a:t>
            </a:r>
          </a:p>
        </p:txBody>
      </p:sp>
      <p:pic>
        <p:nvPicPr>
          <p:cNvPr id="34819"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814388" y="1920875"/>
            <a:ext cx="3324225" cy="4433888"/>
          </a:xfrm>
        </p:spPr>
      </p:pic>
      <p:pic>
        <p:nvPicPr>
          <p:cNvPr id="3482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05388" y="1920875"/>
            <a:ext cx="3324225" cy="4433888"/>
          </a:xfrm>
        </p:spPr>
      </p:pic>
    </p:spTree>
    <p:extLst>
      <p:ext uri="{BB962C8B-B14F-4D97-AF65-F5344CB8AC3E}">
        <p14:creationId xmlns:p14="http://schemas.microsoft.com/office/powerpoint/2010/main" val="3100519573"/>
      </p:ext>
    </p:extLst>
  </p:cSld>
  <p:clrMapOvr>
    <a:masterClrMapping/>
  </p:clrMapOvr>
  <mc:AlternateContent xmlns:mc="http://schemas.openxmlformats.org/markup-compatibility/2006" xmlns:p14="http://schemas.microsoft.com/office/powerpoint/2010/main">
    <mc:Choice Requires="p14">
      <p:transition spd="slow" p14:dur="2000" advTm="12555"/>
    </mc:Choice>
    <mc:Fallback xmlns="">
      <p:transition spd="slow" advTm="1255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p:cNvSpPr>
            <a:spLocks noGrp="1"/>
          </p:cNvSpPr>
          <p:nvPr>
            <p:ph type="title"/>
          </p:nvPr>
        </p:nvSpPr>
        <p:spPr>
          <a:xfrm>
            <a:off x="428625" y="428625"/>
            <a:ext cx="8229600" cy="1143000"/>
          </a:xfrm>
        </p:spPr>
        <p:txBody>
          <a:bodyPr/>
          <a:lstStyle/>
          <a:p>
            <a:pPr algn="ctr" eaLnBrk="1" hangingPunct="1"/>
            <a:r>
              <a:rPr lang="fr-FR" altLang="fr-FR" sz="3200" dirty="0"/>
              <a:t>Esclaves en Egypte durant le Nouvel Empire (1540-1170)</a:t>
            </a:r>
          </a:p>
        </p:txBody>
      </p:sp>
      <p:sp>
        <p:nvSpPr>
          <p:cNvPr id="3" name="Espace réservé du contenu 2"/>
          <p:cNvSpPr>
            <a:spLocks noGrp="1"/>
          </p:cNvSpPr>
          <p:nvPr>
            <p:ph idx="1"/>
          </p:nvPr>
        </p:nvSpPr>
        <p:spPr>
          <a:xfrm>
            <a:off x="457200" y="1643063"/>
            <a:ext cx="8229600" cy="4857750"/>
          </a:xfrm>
        </p:spPr>
        <p:txBody>
          <a:bodyPr rtlCol="0">
            <a:normAutofit fontScale="85000" lnSpcReduction="10000"/>
          </a:bodyPr>
          <a:lstStyle/>
          <a:p>
            <a:pPr marL="274320" indent="-274320" eaLnBrk="1" fontAlgn="auto" hangingPunct="1">
              <a:spcAft>
                <a:spcPts val="0"/>
              </a:spcAft>
              <a:buClr>
                <a:schemeClr val="accent3"/>
              </a:buClr>
              <a:buFont typeface="Wingdings 2"/>
              <a:buChar char=""/>
              <a:defRPr/>
            </a:pPr>
            <a:r>
              <a:rPr lang="fr-FR" dirty="0"/>
              <a:t>Nombreux prisonniers ramenés des campagnes militaires en Canaan et Syrie, pour travaux domestiques ou cultuels, agriculture, construction.</a:t>
            </a:r>
          </a:p>
          <a:p>
            <a:pPr marL="274320" indent="-274320" eaLnBrk="1" fontAlgn="auto" hangingPunct="1">
              <a:spcAft>
                <a:spcPts val="0"/>
              </a:spcAft>
              <a:buClr>
                <a:schemeClr val="accent3"/>
              </a:buClr>
              <a:buFont typeface="Wingdings 2"/>
              <a:buNone/>
              <a:defRPr/>
            </a:pPr>
            <a:endParaRPr lang="fr-FR" dirty="0"/>
          </a:p>
          <a:p>
            <a:pPr marL="274320" indent="-274320" eaLnBrk="1" fontAlgn="auto" hangingPunct="1">
              <a:spcAft>
                <a:spcPts val="0"/>
              </a:spcAft>
              <a:buClr>
                <a:schemeClr val="accent3"/>
              </a:buClr>
              <a:buFont typeface="Wingdings 2"/>
              <a:buChar char=""/>
              <a:defRPr/>
            </a:pPr>
            <a:r>
              <a:rPr lang="fr-FR" dirty="0"/>
              <a:t>Fabrication de briques sous la surveillance de chefs armés</a:t>
            </a:r>
          </a:p>
          <a:p>
            <a:pPr marL="274320" indent="-274320" eaLnBrk="1" fontAlgn="auto" hangingPunct="1">
              <a:spcAft>
                <a:spcPts val="0"/>
              </a:spcAft>
              <a:buClr>
                <a:schemeClr val="accent3"/>
              </a:buClr>
              <a:buFont typeface="Wingdings 2"/>
              <a:buNone/>
              <a:defRPr/>
            </a:pPr>
            <a:r>
              <a:rPr lang="fr-FR" dirty="0"/>
              <a:t>      </a:t>
            </a:r>
            <a:r>
              <a:rPr lang="fr-FR" u="sng" dirty="0"/>
              <a:t>Ex</a:t>
            </a:r>
            <a:r>
              <a:rPr lang="fr-FR" dirty="0"/>
              <a:t> : scène de la chapelle de la tombe du vizir </a:t>
            </a:r>
            <a:r>
              <a:rPr lang="fr-FR" dirty="0" err="1"/>
              <a:t>Rekhmire</a:t>
            </a:r>
            <a:r>
              <a:rPr lang="fr-FR" dirty="0"/>
              <a:t> (c. 1450) : esclaves Nubiens et Sémites fabriquant des briques pour le temple de Karnak et pour une rampe de construction, sous les yeux de superviseurs égyptiens ayant un bâton</a:t>
            </a:r>
          </a:p>
          <a:p>
            <a:pPr marL="274320" indent="-274320" eaLnBrk="1" fontAlgn="auto" hangingPunct="1">
              <a:spcAft>
                <a:spcPts val="0"/>
              </a:spcAft>
              <a:buClr>
                <a:schemeClr val="accent3"/>
              </a:buClr>
              <a:buFont typeface="Wingdings 2"/>
              <a:buNone/>
              <a:defRPr/>
            </a:pPr>
            <a:endParaRPr lang="fr-FR" dirty="0"/>
          </a:p>
          <a:p>
            <a:pPr marL="274320" indent="-274320" eaLnBrk="1" fontAlgn="auto" hangingPunct="1">
              <a:spcAft>
                <a:spcPts val="0"/>
              </a:spcAft>
              <a:buClr>
                <a:schemeClr val="accent3"/>
              </a:buClr>
              <a:buFont typeface="Wingdings 2"/>
              <a:buChar char=""/>
              <a:defRPr/>
            </a:pPr>
            <a:r>
              <a:rPr lang="fr-FR" dirty="0"/>
              <a:t>La comptabilisation des briques produites </a:t>
            </a:r>
          </a:p>
          <a:p>
            <a:pPr marL="274320" indent="-274320" eaLnBrk="1" fontAlgn="auto" hangingPunct="1">
              <a:spcAft>
                <a:spcPts val="0"/>
              </a:spcAft>
              <a:buClr>
                <a:schemeClr val="accent3"/>
              </a:buClr>
              <a:buFont typeface="Wingdings 2"/>
              <a:buNone/>
              <a:defRPr/>
            </a:pPr>
            <a:r>
              <a:rPr lang="fr-FR" dirty="0"/>
              <a:t>     </a:t>
            </a:r>
            <a:r>
              <a:rPr lang="fr-FR" u="sng" dirty="0"/>
              <a:t>Ex</a:t>
            </a:r>
            <a:r>
              <a:rPr lang="fr-FR" dirty="0"/>
              <a:t> : rouleau du Louvre, daté de l’an 5 de Ramsès II (1275) : 40 officiers ont chacun un lot de 2000 briques à faire faire</a:t>
            </a:r>
          </a:p>
          <a:p>
            <a:pPr marL="274320" indent="-274320" eaLnBrk="1" fontAlgn="auto" hangingPunct="1">
              <a:spcAft>
                <a:spcPts val="0"/>
              </a:spcAft>
              <a:buClr>
                <a:schemeClr val="accent3"/>
              </a:buClr>
              <a:buFont typeface="Wingdings 2"/>
              <a:buNone/>
              <a:defRPr/>
            </a:pPr>
            <a:endParaRPr lang="fr-FR" dirty="0"/>
          </a:p>
          <a:p>
            <a:pPr marL="274320" indent="-274320" eaLnBrk="1" fontAlgn="auto" hangingPunct="1">
              <a:spcAft>
                <a:spcPts val="0"/>
              </a:spcAft>
              <a:buClr>
                <a:schemeClr val="accent3"/>
              </a:buClr>
              <a:buFont typeface="Wingdings 2"/>
              <a:buNone/>
              <a:defRPr/>
            </a:pPr>
            <a:endParaRPr lang="fr-FR" dirty="0"/>
          </a:p>
        </p:txBody>
      </p:sp>
    </p:spTree>
    <p:extLst>
      <p:ext uri="{BB962C8B-B14F-4D97-AF65-F5344CB8AC3E}">
        <p14:creationId xmlns:p14="http://schemas.microsoft.com/office/powerpoint/2010/main" val="2558485313"/>
      </p:ext>
    </p:extLst>
  </p:cSld>
  <p:clrMapOvr>
    <a:masterClrMapping/>
  </p:clrMapOvr>
  <mc:AlternateContent xmlns:mc="http://schemas.openxmlformats.org/markup-compatibility/2006" xmlns:p14="http://schemas.microsoft.com/office/powerpoint/2010/main">
    <mc:Choice Requires="p14">
      <p:transition spd="slow" p14:dur="2000" advTm="48646"/>
    </mc:Choice>
    <mc:Fallback xmlns="">
      <p:transition spd="slow" advTm="4864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p:txBody>
          <a:bodyPr/>
          <a:lstStyle/>
          <a:p>
            <a:pPr eaLnBrk="1" hangingPunct="1"/>
            <a:endParaRPr lang="fr-FR" altLang="fr-FR"/>
          </a:p>
        </p:txBody>
      </p:sp>
      <p:pic>
        <p:nvPicPr>
          <p:cNvPr id="307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57625" y="571500"/>
            <a:ext cx="5095875" cy="3376613"/>
          </a:xfrm>
        </p:spPr>
      </p:pic>
      <p:pic>
        <p:nvPicPr>
          <p:cNvPr id="30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75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6"/>
          <p:cNvSpPr>
            <a:spLocks noChangeArrowheads="1"/>
          </p:cNvSpPr>
          <p:nvPr/>
        </p:nvSpPr>
        <p:spPr bwMode="auto">
          <a:xfrm>
            <a:off x="4214813" y="4929188"/>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fr-FR"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scène de la chapelle de la tombe du vizir Rekhmire (c. 1450)</a:t>
            </a:r>
          </a:p>
        </p:txBody>
      </p:sp>
    </p:spTree>
    <p:extLst>
      <p:ext uri="{BB962C8B-B14F-4D97-AF65-F5344CB8AC3E}">
        <p14:creationId xmlns:p14="http://schemas.microsoft.com/office/powerpoint/2010/main" val="3473685535"/>
      </p:ext>
    </p:extLst>
  </p:cSld>
  <p:clrMapOvr>
    <a:masterClrMapping/>
  </p:clrMapOvr>
  <mc:AlternateContent xmlns:mc="http://schemas.openxmlformats.org/markup-compatibility/2006" xmlns:p14="http://schemas.microsoft.com/office/powerpoint/2010/main">
    <mc:Choice Requires="p14">
      <p:transition spd="slow" p14:dur="2000" advTm="38409"/>
    </mc:Choice>
    <mc:Fallback xmlns="">
      <p:transition spd="slow" advTm="3840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re 1"/>
          <p:cNvSpPr>
            <a:spLocks noGrp="1"/>
          </p:cNvSpPr>
          <p:nvPr>
            <p:ph type="title"/>
          </p:nvPr>
        </p:nvSpPr>
        <p:spPr>
          <a:xfrm>
            <a:off x="571500" y="-13632"/>
            <a:ext cx="7886700" cy="455613"/>
          </a:xfrm>
        </p:spPr>
        <p:txBody>
          <a:bodyPr>
            <a:noAutofit/>
          </a:bodyPr>
          <a:lstStyle/>
          <a:p>
            <a:pPr algn="ctr" eaLnBrk="1" hangingPunct="1"/>
            <a:r>
              <a:rPr lang="fr-FR" altLang="fr-FR" sz="2400" dirty="0"/>
              <a:t>Reconstitution du trajet dans une lecture « littérale »</a:t>
            </a:r>
          </a:p>
        </p:txBody>
      </p:sp>
      <p:pic>
        <p:nvPicPr>
          <p:cNvPr id="6147" name="Espace réservé du contenu 3" descr="exode.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533400"/>
            <a:ext cx="9182100" cy="6324600"/>
          </a:xfrm>
        </p:spPr>
      </p:pic>
      <p:cxnSp>
        <p:nvCxnSpPr>
          <p:cNvPr id="10" name="Connecteur droit avec flèche 9"/>
          <p:cNvCxnSpPr/>
          <p:nvPr/>
        </p:nvCxnSpPr>
        <p:spPr>
          <a:xfrm>
            <a:off x="2571750" y="2857500"/>
            <a:ext cx="714375" cy="21431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rot="16200000" flipH="1">
            <a:off x="2821782" y="3464719"/>
            <a:ext cx="1428750" cy="64293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rot="16200000" flipH="1">
            <a:off x="3714750" y="4572000"/>
            <a:ext cx="357188" cy="714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3929063" y="4786313"/>
            <a:ext cx="500062" cy="2143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V="1">
            <a:off x="4429125" y="4786313"/>
            <a:ext cx="571500" cy="2143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rot="16200000" flipV="1">
            <a:off x="4714875" y="4500563"/>
            <a:ext cx="500063" cy="7143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rot="5400000" flipH="1" flipV="1">
            <a:off x="4893469" y="3893344"/>
            <a:ext cx="428625" cy="3571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rot="16200000" flipV="1">
            <a:off x="4714875" y="3286125"/>
            <a:ext cx="857250" cy="28575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rot="5400000" flipH="1" flipV="1">
            <a:off x="4964907" y="2750343"/>
            <a:ext cx="285750" cy="21431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a:off x="5214938" y="2714625"/>
            <a:ext cx="357187" cy="21431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a:off x="5572125" y="2928938"/>
            <a:ext cx="285750"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rot="5400000" flipH="1" flipV="1">
            <a:off x="5393531" y="2321719"/>
            <a:ext cx="1071563" cy="1428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4" name="Connecteur droit avec flèche 33"/>
          <p:cNvCxnSpPr/>
          <p:nvPr/>
        </p:nvCxnSpPr>
        <p:spPr>
          <a:xfrm rot="10800000">
            <a:off x="5715000" y="1714500"/>
            <a:ext cx="285750" cy="1428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6161" name="ZoneTexte 20"/>
          <p:cNvSpPr txBox="1">
            <a:spLocks noChangeArrowheads="1"/>
          </p:cNvSpPr>
          <p:nvPr/>
        </p:nvSpPr>
        <p:spPr bwMode="auto">
          <a:xfrm>
            <a:off x="571500" y="2143125"/>
            <a:ext cx="22145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Confrontation avec Pharaon (Ex 5-15)</a:t>
            </a:r>
          </a:p>
        </p:txBody>
      </p:sp>
      <p:cxnSp>
        <p:nvCxnSpPr>
          <p:cNvPr id="25" name="Connecteur droit avec flèche 24"/>
          <p:cNvCxnSpPr/>
          <p:nvPr/>
        </p:nvCxnSpPr>
        <p:spPr>
          <a:xfrm rot="16200000" flipH="1">
            <a:off x="2321719" y="2607469"/>
            <a:ext cx="285750" cy="21431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63" name="ZoneTexte 32"/>
          <p:cNvSpPr txBox="1">
            <a:spLocks noChangeArrowheads="1"/>
          </p:cNvSpPr>
          <p:nvPr/>
        </p:nvSpPr>
        <p:spPr bwMode="auto">
          <a:xfrm>
            <a:off x="642938" y="3071813"/>
            <a:ext cx="2286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Traversée de la mer rouge (Ex 14-15)</a:t>
            </a:r>
          </a:p>
        </p:txBody>
      </p:sp>
      <p:cxnSp>
        <p:nvCxnSpPr>
          <p:cNvPr id="37" name="Connecteur droit avec flèche 36"/>
          <p:cNvCxnSpPr/>
          <p:nvPr/>
        </p:nvCxnSpPr>
        <p:spPr>
          <a:xfrm rot="5400000" flipH="1" flipV="1">
            <a:off x="2571750" y="3000375"/>
            <a:ext cx="285750" cy="28575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65" name="ZoneTexte 38"/>
          <p:cNvSpPr txBox="1">
            <a:spLocks noChangeArrowheads="1"/>
          </p:cNvSpPr>
          <p:nvPr/>
        </p:nvSpPr>
        <p:spPr bwMode="auto">
          <a:xfrm>
            <a:off x="5500688" y="3071813"/>
            <a:ext cx="18573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6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Qadesh-</a:t>
            </a:r>
            <a:r>
              <a:rPr kumimoji="0" lang="fr-FR" altLang="fr-FR" sz="1600" b="0" i="0" u="none" strike="noStrike" kern="1200" cap="none" spc="0" normalizeH="0" baseline="0" noProof="0" dirty="0" err="1">
                <a:ln>
                  <a:noFill/>
                </a:ln>
                <a:solidFill>
                  <a:schemeClr val="bg1"/>
                </a:solidFill>
                <a:effectLst/>
                <a:uLnTx/>
                <a:uFillTx/>
                <a:latin typeface="Constantia" panose="02030602050306030303" pitchFamily="18" charset="0"/>
                <a:ea typeface="+mn-ea"/>
                <a:cs typeface="Arial" panose="020B0604020202020204" pitchFamily="34" charset="0"/>
              </a:rPr>
              <a:t>Barnéa</a:t>
            </a:r>
            <a:endParaRPr kumimoji="0" lang="fr-FR" altLang="fr-FR" sz="16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6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Refus d’entrer en terre promise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6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    (Nb 14)</a:t>
            </a:r>
          </a:p>
        </p:txBody>
      </p:sp>
      <p:cxnSp>
        <p:nvCxnSpPr>
          <p:cNvPr id="41" name="Connecteur droit avec flèche 40"/>
          <p:cNvCxnSpPr/>
          <p:nvPr/>
        </p:nvCxnSpPr>
        <p:spPr>
          <a:xfrm rot="10800000">
            <a:off x="5000625" y="3001963"/>
            <a:ext cx="571500" cy="21272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67" name="ZoneTexte 41"/>
          <p:cNvSpPr txBox="1">
            <a:spLocks noChangeArrowheads="1"/>
          </p:cNvSpPr>
          <p:nvPr/>
        </p:nvSpPr>
        <p:spPr bwMode="auto">
          <a:xfrm>
            <a:off x="0" y="3786188"/>
            <a:ext cx="2643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Révolte de </a:t>
            </a:r>
            <a:r>
              <a:rPr kumimoji="0" lang="fr-FR" altLang="fr-FR" sz="1800" b="0" i="0" u="none" strike="noStrike" kern="1200" cap="none" spc="0" normalizeH="0" baseline="0" noProof="0" dirty="0" err="1">
                <a:ln>
                  <a:noFill/>
                </a:ln>
                <a:solidFill>
                  <a:schemeClr val="bg1"/>
                </a:solidFill>
                <a:effectLst/>
                <a:uLnTx/>
                <a:uFillTx/>
                <a:latin typeface="Constantia" panose="02030602050306030303" pitchFamily="18" charset="0"/>
                <a:ea typeface="+mn-ea"/>
                <a:cs typeface="Arial" panose="020B0604020202020204" pitchFamily="34" charset="0"/>
              </a:rPr>
              <a:t>Marah</a:t>
            </a: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(Ex 15)</a:t>
            </a:r>
          </a:p>
        </p:txBody>
      </p:sp>
      <p:cxnSp>
        <p:nvCxnSpPr>
          <p:cNvPr id="44" name="Connecteur droit avec flèche 43"/>
          <p:cNvCxnSpPr/>
          <p:nvPr/>
        </p:nvCxnSpPr>
        <p:spPr>
          <a:xfrm flipV="1">
            <a:off x="2428875" y="3714750"/>
            <a:ext cx="1071563" cy="214313"/>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69" name="ZoneTexte 46"/>
          <p:cNvSpPr txBox="1">
            <a:spLocks noChangeArrowheads="1"/>
          </p:cNvSpPr>
          <p:nvPr/>
        </p:nvSpPr>
        <p:spPr bwMode="auto">
          <a:xfrm>
            <a:off x="0" y="4857750"/>
            <a:ext cx="30718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Révoltes de Massa et </a:t>
            </a:r>
            <a:r>
              <a:rPr kumimoji="0" lang="fr-FR" altLang="fr-FR" sz="1800" b="0" i="0" u="none" strike="noStrike" kern="1200" cap="none" spc="0" normalizeH="0" baseline="0" noProof="0" dirty="0" err="1">
                <a:ln>
                  <a:noFill/>
                </a:ln>
                <a:solidFill>
                  <a:schemeClr val="bg1"/>
                </a:solidFill>
                <a:effectLst/>
                <a:uLnTx/>
                <a:uFillTx/>
                <a:latin typeface="Constantia" panose="02030602050306030303" pitchFamily="18" charset="0"/>
                <a:ea typeface="+mn-ea"/>
                <a:cs typeface="Arial" panose="020B0604020202020204" pitchFamily="34" charset="0"/>
              </a:rPr>
              <a:t>Mériba</a:t>
            </a:r>
            <a:endPar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(Ex 17)</a:t>
            </a:r>
          </a:p>
        </p:txBody>
      </p:sp>
      <p:cxnSp>
        <p:nvCxnSpPr>
          <p:cNvPr id="49" name="Connecteur droit avec flèche 48"/>
          <p:cNvCxnSpPr/>
          <p:nvPr/>
        </p:nvCxnSpPr>
        <p:spPr>
          <a:xfrm flipV="1">
            <a:off x="2857500" y="4786313"/>
            <a:ext cx="1071563" cy="214312"/>
          </a:xfrm>
          <a:prstGeom prst="straightConnector1">
            <a:avLst/>
          </a:prstGeom>
          <a:ln w="952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71" name="ZoneTexte 49"/>
          <p:cNvSpPr txBox="1">
            <a:spLocks noChangeArrowheads="1"/>
          </p:cNvSpPr>
          <p:nvPr/>
        </p:nvSpPr>
        <p:spPr bwMode="auto">
          <a:xfrm>
            <a:off x="0" y="4286250"/>
            <a:ext cx="3143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Désert de Sin, manne (Ex 16)</a:t>
            </a:r>
          </a:p>
        </p:txBody>
      </p:sp>
      <p:cxnSp>
        <p:nvCxnSpPr>
          <p:cNvPr id="52" name="Connecteur droit avec flèche 51"/>
          <p:cNvCxnSpPr/>
          <p:nvPr/>
        </p:nvCxnSpPr>
        <p:spPr>
          <a:xfrm>
            <a:off x="2928938" y="4500563"/>
            <a:ext cx="785812" cy="7143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73" name="ZoneTexte 54"/>
          <p:cNvSpPr txBox="1">
            <a:spLocks noChangeArrowheads="1"/>
          </p:cNvSpPr>
          <p:nvPr/>
        </p:nvSpPr>
        <p:spPr bwMode="auto">
          <a:xfrm>
            <a:off x="3286125" y="5214938"/>
            <a:ext cx="3714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Alliance au Mt Sinaï (Ex 19-40)</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   Lois rituelles (Lévitique)</a:t>
            </a:r>
          </a:p>
        </p:txBody>
      </p:sp>
      <p:cxnSp>
        <p:nvCxnSpPr>
          <p:cNvPr id="57" name="Connecteur droit avec flèche 56"/>
          <p:cNvCxnSpPr/>
          <p:nvPr/>
        </p:nvCxnSpPr>
        <p:spPr>
          <a:xfrm rot="5400000" flipH="1" flipV="1">
            <a:off x="4287044" y="5144294"/>
            <a:ext cx="284162"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75" name="ZoneTexte 30"/>
          <p:cNvSpPr txBox="1">
            <a:spLocks noChangeArrowheads="1"/>
          </p:cNvSpPr>
          <p:nvPr/>
        </p:nvSpPr>
        <p:spPr bwMode="auto">
          <a:xfrm>
            <a:off x="6072188" y="1785938"/>
            <a:ext cx="1643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chemeClr val="bg1"/>
                </a:solidFill>
                <a:effectLst/>
                <a:uLnTx/>
                <a:uFillTx/>
                <a:latin typeface="Constantia" panose="02030602050306030303" pitchFamily="18" charset="0"/>
                <a:ea typeface="+mn-ea"/>
                <a:cs typeface="Arial" panose="020B0604020202020204" pitchFamily="34" charset="0"/>
              </a:rPr>
              <a:t>Discours du Deutéronome</a:t>
            </a:r>
          </a:p>
        </p:txBody>
      </p:sp>
      <p:sp>
        <p:nvSpPr>
          <p:cNvPr id="6176" name="ZoneTexte 34"/>
          <p:cNvSpPr txBox="1">
            <a:spLocks noChangeArrowheads="1"/>
          </p:cNvSpPr>
          <p:nvPr/>
        </p:nvSpPr>
        <p:spPr bwMode="auto">
          <a:xfrm>
            <a:off x="1571625" y="2786063"/>
            <a:ext cx="1143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a:ln>
                  <a:noFill/>
                </a:ln>
                <a:solidFill>
                  <a:prstClr val="black"/>
                </a:solidFill>
                <a:effectLst/>
                <a:uLnTx/>
                <a:uFillTx/>
                <a:latin typeface="Constantia" panose="02030602050306030303" pitchFamily="18" charset="0"/>
                <a:ea typeface="+mn-ea"/>
                <a:cs typeface="Arial" panose="020B0604020202020204" pitchFamily="34" charset="0"/>
              </a:rPr>
              <a:t>GOSHEN</a:t>
            </a:r>
          </a:p>
        </p:txBody>
      </p:sp>
    </p:spTree>
    <p:extLst>
      <p:ext uri="{BB962C8B-B14F-4D97-AF65-F5344CB8AC3E}">
        <p14:creationId xmlns:p14="http://schemas.microsoft.com/office/powerpoint/2010/main" val="95043795"/>
      </p:ext>
    </p:extLst>
  </p:cSld>
  <p:clrMapOvr>
    <a:masterClrMapping/>
  </p:clrMapOvr>
  <mc:AlternateContent xmlns:mc="http://schemas.openxmlformats.org/markup-compatibility/2006" xmlns:p14="http://schemas.microsoft.com/office/powerpoint/2010/main">
    <mc:Choice Requires="p14">
      <p:transition spd="slow" p14:dur="2000" advTm="33692"/>
    </mc:Choice>
    <mc:Fallback xmlns="">
      <p:transition spd="slow" advTm="3369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5587" y="532401"/>
            <a:ext cx="7886700" cy="5515701"/>
          </a:xfrm>
        </p:spPr>
        <p:txBody>
          <a:bodyPr>
            <a:normAutofit lnSpcReduction="10000"/>
          </a:bodyPr>
          <a:lstStyle/>
          <a:p>
            <a:pPr marL="0" indent="0">
              <a:buNone/>
            </a:pPr>
            <a:r>
              <a:rPr lang="fr-FR" b="1" dirty="0"/>
              <a:t>Approche selon la mémoire culturelle</a:t>
            </a:r>
          </a:p>
          <a:p>
            <a:r>
              <a:rPr lang="fr-FR" dirty="0"/>
              <a:t>Peut-être un noyau historique: fuite d’un groupe limité d’esclaves hors d’Egypte</a:t>
            </a:r>
          </a:p>
          <a:p>
            <a:r>
              <a:rPr lang="fr-FR" dirty="0"/>
              <a:t>Récit « grossi » ensuite par la tradition orale</a:t>
            </a:r>
          </a:p>
          <a:p>
            <a:r>
              <a:rPr lang="fr-FR" dirty="0"/>
              <a:t>Sédimentation possible, dans la mémoire culturelle, de souvenirs d’expériences réparties sur plusieurs siècles (Thomas Römer)</a:t>
            </a:r>
          </a:p>
          <a:p>
            <a:r>
              <a:rPr lang="fr-FR" dirty="0"/>
              <a:t>Hypothèse d’une transposition (Ronald </a:t>
            </a:r>
            <a:r>
              <a:rPr lang="fr-FR" dirty="0" err="1"/>
              <a:t>Hendel</a:t>
            </a:r>
            <a:r>
              <a:rPr lang="fr-FR" dirty="0"/>
              <a:t>): les Egyptiens, après avoir dominé le sud du Levant pendant des siècles, s’en retirent vers 1150 avant </a:t>
            </a:r>
            <a:r>
              <a:rPr lang="fr-FR" dirty="0" err="1"/>
              <a:t>n.è</a:t>
            </a:r>
            <a:r>
              <a:rPr lang="fr-FR" dirty="0"/>
              <a:t>. La libération de l’emprise égyptienne vécue alors par les Cananéens aurait été transposée en récit d’une libération de l’esclavage en Egypte.</a:t>
            </a:r>
          </a:p>
          <a:p>
            <a:endParaRPr lang="fr-FR" dirty="0"/>
          </a:p>
        </p:txBody>
      </p:sp>
    </p:spTree>
    <p:extLst>
      <p:ext uri="{BB962C8B-B14F-4D97-AF65-F5344CB8AC3E}">
        <p14:creationId xmlns:p14="http://schemas.microsoft.com/office/powerpoint/2010/main" val="3284780666"/>
      </p:ext>
    </p:extLst>
  </p:cSld>
  <p:clrMapOvr>
    <a:masterClrMapping/>
  </p:clrMapOvr>
  <mc:AlternateContent xmlns:mc="http://schemas.openxmlformats.org/markup-compatibility/2006" xmlns:p14="http://schemas.microsoft.com/office/powerpoint/2010/main">
    <mc:Choice Requires="p14">
      <p:transition spd="slow" p14:dur="2000" advTm="295345"/>
    </mc:Choice>
    <mc:Fallback xmlns="">
      <p:transition spd="slow" advTm="29534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Outil: la mémoire culturelle</a:t>
            </a:r>
          </a:p>
        </p:txBody>
      </p:sp>
      <p:sp>
        <p:nvSpPr>
          <p:cNvPr id="3" name="Espace réservé du contenu 2"/>
          <p:cNvSpPr>
            <a:spLocks noGrp="1"/>
          </p:cNvSpPr>
          <p:nvPr>
            <p:ph idx="1"/>
          </p:nvPr>
        </p:nvSpPr>
        <p:spPr/>
        <p:txBody>
          <a:bodyPr>
            <a:normAutofit lnSpcReduction="10000"/>
          </a:bodyPr>
          <a:lstStyle/>
          <a:p>
            <a:pPr marL="0" indent="0">
              <a:buNone/>
            </a:pPr>
            <a:r>
              <a:rPr lang="fr-FR" dirty="0"/>
              <a:t>Jan </a:t>
            </a:r>
            <a:r>
              <a:rPr lang="fr-FR" dirty="0" err="1"/>
              <a:t>Assmann</a:t>
            </a:r>
            <a:r>
              <a:rPr lang="fr-FR" dirty="0"/>
              <a:t>, </a:t>
            </a:r>
            <a:r>
              <a:rPr lang="en-US" i="1" dirty="0"/>
              <a:t>Cultural Memory and Early Civilization</a:t>
            </a:r>
            <a:r>
              <a:rPr lang="en-US" dirty="0"/>
              <a:t> (2012):</a:t>
            </a:r>
          </a:p>
          <a:p>
            <a:r>
              <a:rPr lang="en-US" b="1" dirty="0" err="1"/>
              <a:t>Mémoire</a:t>
            </a:r>
            <a:r>
              <a:rPr lang="en-US" b="1" dirty="0"/>
              <a:t> communicative</a:t>
            </a:r>
            <a:r>
              <a:rPr lang="en-US" dirty="0"/>
              <a:t>: “</a:t>
            </a:r>
            <a:r>
              <a:rPr lang="en-US" dirty="0" err="1"/>
              <a:t>comprend</a:t>
            </a:r>
            <a:r>
              <a:rPr lang="en-US" dirty="0"/>
              <a:t> des souvenirs </a:t>
            </a:r>
            <a:r>
              <a:rPr lang="en-US" dirty="0" err="1"/>
              <a:t>relatifs</a:t>
            </a:r>
            <a:r>
              <a:rPr lang="en-US" dirty="0"/>
              <a:t> au passé recent. Ce </a:t>
            </a:r>
            <a:r>
              <a:rPr lang="en-US" dirty="0" err="1"/>
              <a:t>sont</a:t>
            </a:r>
            <a:r>
              <a:rPr lang="en-US" dirty="0"/>
              <a:t> </a:t>
            </a:r>
            <a:r>
              <a:rPr lang="en-US" dirty="0" err="1"/>
              <a:t>ceux</a:t>
            </a:r>
            <a:r>
              <a:rPr lang="en-US" dirty="0"/>
              <a:t> </a:t>
            </a:r>
            <a:r>
              <a:rPr lang="en-US" dirty="0" err="1"/>
              <a:t>qu’un</a:t>
            </a:r>
            <a:r>
              <a:rPr lang="en-US" dirty="0"/>
              <a:t> </a:t>
            </a:r>
            <a:r>
              <a:rPr lang="en-US" dirty="0" err="1"/>
              <a:t>individu</a:t>
            </a:r>
            <a:r>
              <a:rPr lang="en-US" dirty="0"/>
              <a:t> </a:t>
            </a:r>
            <a:r>
              <a:rPr lang="en-US" dirty="0" err="1"/>
              <a:t>partage</a:t>
            </a:r>
            <a:r>
              <a:rPr lang="en-US" dirty="0"/>
              <a:t> avec </a:t>
            </a:r>
            <a:r>
              <a:rPr lang="en-US" dirty="0" err="1"/>
              <a:t>ses</a:t>
            </a:r>
            <a:r>
              <a:rPr lang="en-US" dirty="0"/>
              <a:t> </a:t>
            </a:r>
            <a:r>
              <a:rPr lang="en-US" dirty="0" err="1"/>
              <a:t>contemporains</a:t>
            </a:r>
            <a:r>
              <a:rPr lang="en-US" dirty="0"/>
              <a:t>.</a:t>
            </a:r>
          </a:p>
          <a:p>
            <a:r>
              <a:rPr lang="en-US" b="1" dirty="0" err="1"/>
              <a:t>Mémoire</a:t>
            </a:r>
            <a:r>
              <a:rPr lang="en-US" b="1" dirty="0"/>
              <a:t> </a:t>
            </a:r>
            <a:r>
              <a:rPr lang="en-US" b="1" dirty="0" err="1"/>
              <a:t>culturelle</a:t>
            </a:r>
            <a:r>
              <a:rPr lang="en-US" dirty="0"/>
              <a:t>: </a:t>
            </a:r>
            <a:r>
              <a:rPr lang="en-US" dirty="0" err="1"/>
              <a:t>concerne</a:t>
            </a:r>
            <a:r>
              <a:rPr lang="en-US" dirty="0"/>
              <a:t> des </a:t>
            </a:r>
            <a:r>
              <a:rPr lang="en-US" dirty="0" err="1"/>
              <a:t>événements</a:t>
            </a:r>
            <a:r>
              <a:rPr lang="en-US" dirty="0"/>
              <a:t> </a:t>
            </a:r>
            <a:r>
              <a:rPr lang="en-US" dirty="0" err="1"/>
              <a:t>ou</a:t>
            </a:r>
            <a:r>
              <a:rPr lang="en-US" dirty="0"/>
              <a:t> </a:t>
            </a:r>
            <a:r>
              <a:rPr lang="en-US" dirty="0" err="1"/>
              <a:t>personnes</a:t>
            </a:r>
            <a:r>
              <a:rPr lang="en-US" dirty="0"/>
              <a:t> d’un passé </a:t>
            </a:r>
            <a:r>
              <a:rPr lang="en-US" dirty="0" err="1"/>
              <a:t>lointain</a:t>
            </a:r>
            <a:r>
              <a:rPr lang="en-US" dirty="0"/>
              <a:t>, “</a:t>
            </a:r>
            <a:r>
              <a:rPr lang="en-US" dirty="0" err="1"/>
              <a:t>ce</a:t>
            </a:r>
            <a:r>
              <a:rPr lang="en-US" dirty="0"/>
              <a:t> qui </a:t>
            </a:r>
            <a:r>
              <a:rPr lang="en-US" dirty="0" err="1"/>
              <a:t>compte</a:t>
            </a:r>
            <a:r>
              <a:rPr lang="en-US" dirty="0"/>
              <a:t> </a:t>
            </a:r>
            <a:r>
              <a:rPr lang="en-US" dirty="0" err="1"/>
              <a:t>n’est</a:t>
            </a:r>
            <a:r>
              <a:rPr lang="en-US" dirty="0"/>
              <a:t> pas </a:t>
            </a:r>
            <a:r>
              <a:rPr lang="en-US" dirty="0" err="1"/>
              <a:t>l’histoire</a:t>
            </a:r>
            <a:r>
              <a:rPr lang="en-US" dirty="0"/>
              <a:t> </a:t>
            </a:r>
            <a:r>
              <a:rPr lang="en-US" dirty="0" err="1"/>
              <a:t>factuelle</a:t>
            </a:r>
            <a:r>
              <a:rPr lang="en-US" dirty="0"/>
              <a:t> </a:t>
            </a:r>
            <a:r>
              <a:rPr lang="en-US" dirty="0" err="1"/>
              <a:t>mais</a:t>
            </a:r>
            <a:r>
              <a:rPr lang="en-US" dirty="0"/>
              <a:t> </a:t>
            </a:r>
            <a:r>
              <a:rPr lang="en-US" dirty="0" err="1"/>
              <a:t>l’histoire</a:t>
            </a:r>
            <a:r>
              <a:rPr lang="en-US" dirty="0"/>
              <a:t> </a:t>
            </a:r>
            <a:r>
              <a:rPr lang="en-US" dirty="0" err="1"/>
              <a:t>remémorée</a:t>
            </a:r>
            <a:r>
              <a:rPr lang="en-US" dirty="0"/>
              <a:t>”, </a:t>
            </a:r>
            <a:r>
              <a:rPr lang="en-US" dirty="0" err="1"/>
              <a:t>elle</a:t>
            </a:r>
            <a:r>
              <a:rPr lang="en-US" dirty="0"/>
              <a:t> conduit à des “</a:t>
            </a:r>
            <a:r>
              <a:rPr lang="en-US" dirty="0" err="1"/>
              <a:t>mythes</a:t>
            </a:r>
            <a:r>
              <a:rPr lang="en-US" dirty="0"/>
              <a:t>”= </a:t>
            </a:r>
            <a:r>
              <a:rPr lang="en-US" dirty="0" err="1"/>
              <a:t>histoires</a:t>
            </a:r>
            <a:r>
              <a:rPr lang="en-US" dirty="0"/>
              <a:t> </a:t>
            </a:r>
            <a:r>
              <a:rPr lang="en-US" dirty="0" err="1"/>
              <a:t>fondationnelles</a:t>
            </a:r>
            <a:r>
              <a:rPr lang="en-US" dirty="0"/>
              <a:t> </a:t>
            </a:r>
            <a:r>
              <a:rPr lang="en-US" dirty="0" err="1"/>
              <a:t>racontées</a:t>
            </a:r>
            <a:r>
              <a:rPr lang="en-US" dirty="0"/>
              <a:t> </a:t>
            </a:r>
            <a:r>
              <a:rPr lang="en-US" dirty="0" err="1"/>
              <a:t>afin</a:t>
            </a:r>
            <a:r>
              <a:rPr lang="en-US" dirty="0"/>
              <a:t> </a:t>
            </a:r>
            <a:r>
              <a:rPr lang="en-US" dirty="0" err="1"/>
              <a:t>d’éclairer</a:t>
            </a:r>
            <a:r>
              <a:rPr lang="en-US" dirty="0"/>
              <a:t> le </a:t>
            </a:r>
            <a:r>
              <a:rPr lang="en-US" dirty="0" err="1"/>
              <a:t>présent</a:t>
            </a:r>
            <a:r>
              <a:rPr lang="en-US" dirty="0"/>
              <a:t> à </a:t>
            </a:r>
            <a:r>
              <a:rPr lang="en-US" dirty="0" err="1"/>
              <a:t>l’aide</a:t>
            </a:r>
            <a:r>
              <a:rPr lang="en-US" dirty="0"/>
              <a:t> de </a:t>
            </a:r>
            <a:r>
              <a:rPr lang="en-US" dirty="0" err="1"/>
              <a:t>ses</a:t>
            </a:r>
            <a:r>
              <a:rPr lang="en-US" dirty="0"/>
              <a:t> origins.</a:t>
            </a:r>
          </a:p>
        </p:txBody>
      </p:sp>
    </p:spTree>
    <p:extLst>
      <p:ext uri="{BB962C8B-B14F-4D97-AF65-F5344CB8AC3E}">
        <p14:creationId xmlns:p14="http://schemas.microsoft.com/office/powerpoint/2010/main" val="3833930837"/>
      </p:ext>
    </p:extLst>
  </p:cSld>
  <p:clrMapOvr>
    <a:masterClrMapping/>
  </p:clrMapOvr>
  <mc:AlternateContent xmlns:mc="http://schemas.openxmlformats.org/markup-compatibility/2006" xmlns:p14="http://schemas.microsoft.com/office/powerpoint/2010/main">
    <mc:Choice Requires="p14">
      <p:transition spd="slow" p14:dur="2000" advTm="236705"/>
    </mc:Choice>
    <mc:Fallback xmlns="">
      <p:transition spd="slow" advTm="23670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Lectures modernes</a:t>
            </a:r>
          </a:p>
        </p:txBody>
      </p:sp>
      <p:sp>
        <p:nvSpPr>
          <p:cNvPr id="3" name="Espace réservé du contenu 2"/>
          <p:cNvSpPr>
            <a:spLocks noGrp="1"/>
          </p:cNvSpPr>
          <p:nvPr>
            <p:ph idx="1"/>
          </p:nvPr>
        </p:nvSpPr>
        <p:spPr/>
        <p:txBody>
          <a:bodyPr/>
          <a:lstStyle/>
          <a:p>
            <a:r>
              <a:rPr lang="fr-FR" b="1" dirty="0"/>
              <a:t>Théologie de la libération</a:t>
            </a:r>
            <a:r>
              <a:rPr lang="fr-FR" dirty="0"/>
              <a:t>: Exode comme source d’inspiration/légitimation des mouvements d’émancipation de populations</a:t>
            </a:r>
          </a:p>
          <a:p>
            <a:r>
              <a:rPr lang="fr-FR" b="1" dirty="0"/>
              <a:t>Lectures postcoloniales</a:t>
            </a:r>
            <a:r>
              <a:rPr lang="fr-FR" dirty="0"/>
              <a:t>: comment ce récit a été lu dès l’Antiquité pour déconstruire et résister aux impérialismes (perse, etc.); notion d’hybridité (relation ambiguë entre Hébreux et Egyptiens)</a:t>
            </a:r>
          </a:p>
        </p:txBody>
      </p:sp>
    </p:spTree>
    <p:extLst>
      <p:ext uri="{BB962C8B-B14F-4D97-AF65-F5344CB8AC3E}">
        <p14:creationId xmlns:p14="http://schemas.microsoft.com/office/powerpoint/2010/main" val="728670642"/>
      </p:ext>
    </p:extLst>
  </p:cSld>
  <p:clrMapOvr>
    <a:masterClrMapping/>
  </p:clrMapOvr>
  <mc:AlternateContent xmlns:mc="http://schemas.openxmlformats.org/markup-compatibility/2006" xmlns:p14="http://schemas.microsoft.com/office/powerpoint/2010/main">
    <mc:Choice Requires="p14">
      <p:transition spd="slow" p14:dur="2000" advTm="317019"/>
    </mc:Choice>
    <mc:Fallback xmlns="">
      <p:transition spd="slow" advTm="31701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Outil: les trois mondes du texte</a:t>
            </a:r>
          </a:p>
        </p:txBody>
      </p:sp>
      <p:sp>
        <p:nvSpPr>
          <p:cNvPr id="3" name="Espace réservé du contenu 2"/>
          <p:cNvSpPr>
            <a:spLocks noGrp="1"/>
          </p:cNvSpPr>
          <p:nvPr>
            <p:ph idx="1"/>
          </p:nvPr>
        </p:nvSpPr>
        <p:spPr/>
        <p:txBody>
          <a:bodyPr/>
          <a:lstStyle/>
          <a:p>
            <a:r>
              <a:rPr lang="fr-FR" b="1" dirty="0"/>
              <a:t>Le monde derrière le texte</a:t>
            </a:r>
            <a:r>
              <a:rPr lang="fr-FR" dirty="0"/>
              <a:t>: le contexte historique, géographique, culturel dans lequel il a été écrit</a:t>
            </a:r>
          </a:p>
          <a:p>
            <a:r>
              <a:rPr lang="fr-FR" b="1" dirty="0"/>
              <a:t>Le monde du texte</a:t>
            </a:r>
            <a:r>
              <a:rPr lang="fr-FR" dirty="0"/>
              <a:t>: le récit avec ses spécificités littéraires</a:t>
            </a:r>
          </a:p>
          <a:p>
            <a:r>
              <a:rPr lang="fr-FR" b="1" dirty="0"/>
              <a:t>Le monde à l’avant du texte</a:t>
            </a:r>
            <a:r>
              <a:rPr lang="fr-FR" dirty="0"/>
              <a:t>: comment il a été interprété, comment il a influencé les lecteurs au fil du temps (</a:t>
            </a:r>
            <a:r>
              <a:rPr lang="fr-FR" u="sng" dirty="0"/>
              <a:t>réception</a:t>
            </a:r>
            <a:r>
              <a:rPr lang="fr-FR" dirty="0"/>
              <a:t>), comment il peut être lu aujourd’hui (notamment lectures féministes, postcoloniales, etc.)</a:t>
            </a:r>
          </a:p>
        </p:txBody>
      </p:sp>
    </p:spTree>
    <p:extLst>
      <p:ext uri="{BB962C8B-B14F-4D97-AF65-F5344CB8AC3E}">
        <p14:creationId xmlns:p14="http://schemas.microsoft.com/office/powerpoint/2010/main" val="2617195570"/>
      </p:ext>
    </p:extLst>
  </p:cSld>
  <p:clrMapOvr>
    <a:masterClrMapping/>
  </p:clrMapOvr>
  <mc:AlternateContent xmlns:mc="http://schemas.openxmlformats.org/markup-compatibility/2006" xmlns:p14="http://schemas.microsoft.com/office/powerpoint/2010/main">
    <mc:Choice Requires="p14">
      <p:transition spd="slow" p14:dur="2000" advTm="675785"/>
    </mc:Choice>
    <mc:Fallback xmlns="">
      <p:transition spd="slow" advTm="67578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L’alliance et la Loi (Exode 20-24)</a:t>
            </a:r>
          </a:p>
        </p:txBody>
      </p:sp>
      <p:sp>
        <p:nvSpPr>
          <p:cNvPr id="3" name="Espace réservé du contenu 2"/>
          <p:cNvSpPr>
            <a:spLocks noGrp="1"/>
          </p:cNvSpPr>
          <p:nvPr>
            <p:ph idx="1"/>
          </p:nvPr>
        </p:nvSpPr>
        <p:spPr/>
        <p:txBody>
          <a:bodyPr/>
          <a:lstStyle/>
          <a:p>
            <a:r>
              <a:rPr lang="fr-FR" dirty="0"/>
              <a:t>Alliance: pacte par lequel Israël devient le peuple de Yahvé, et Yahvé devient son Dieu (Ex 19; 24)</a:t>
            </a:r>
          </a:p>
          <a:p>
            <a:r>
              <a:rPr lang="fr-FR" dirty="0"/>
              <a:t>Loi (</a:t>
            </a:r>
            <a:r>
              <a:rPr lang="fr-FR" i="1" dirty="0"/>
              <a:t>torah</a:t>
            </a:r>
            <a:r>
              <a:rPr lang="fr-FR" dirty="0"/>
              <a:t> signifie « instruction », « loi »)</a:t>
            </a:r>
          </a:p>
          <a:p>
            <a:pPr lvl="1"/>
            <a:r>
              <a:rPr lang="fr-FR" dirty="0"/>
              <a:t>10 commandements (Ex 20,1-17)</a:t>
            </a:r>
          </a:p>
          <a:p>
            <a:pPr lvl="1"/>
            <a:r>
              <a:rPr lang="fr-FR" dirty="0"/>
              <a:t>Code de l’alliance (Ex 20,22-23,19)</a:t>
            </a:r>
          </a:p>
          <a:p>
            <a:pPr lvl="1"/>
            <a:endParaRPr lang="fr-FR" dirty="0"/>
          </a:p>
        </p:txBody>
      </p:sp>
    </p:spTree>
    <p:extLst>
      <p:ext uri="{BB962C8B-B14F-4D97-AF65-F5344CB8AC3E}">
        <p14:creationId xmlns:p14="http://schemas.microsoft.com/office/powerpoint/2010/main" val="1636429575"/>
      </p:ext>
    </p:extLst>
  </p:cSld>
  <p:clrMapOvr>
    <a:masterClrMapping/>
  </p:clrMapOvr>
  <mc:AlternateContent xmlns:mc="http://schemas.openxmlformats.org/markup-compatibility/2006" xmlns:p14="http://schemas.microsoft.com/office/powerpoint/2010/main">
    <mc:Choice Requires="p14">
      <p:transition spd="slow" p14:dur="2000" advTm="292187"/>
    </mc:Choice>
    <mc:Fallback xmlns="">
      <p:transition spd="slow" advTm="29218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t>Approche nuancée de la Loi</a:t>
            </a:r>
          </a:p>
        </p:txBody>
      </p:sp>
      <p:sp>
        <p:nvSpPr>
          <p:cNvPr id="3" name="Espace réservé du contenu 2"/>
          <p:cNvSpPr>
            <a:spLocks noGrp="1"/>
          </p:cNvSpPr>
          <p:nvPr>
            <p:ph idx="1"/>
          </p:nvPr>
        </p:nvSpPr>
        <p:spPr/>
        <p:txBody>
          <a:bodyPr>
            <a:normAutofit fontScale="92500"/>
          </a:bodyPr>
          <a:lstStyle/>
          <a:p>
            <a:pPr lvl="0"/>
            <a:r>
              <a:rPr lang="fr-FR" dirty="0"/>
              <a:t>Une souplesse nécessaire</a:t>
            </a:r>
          </a:p>
          <a:p>
            <a:pPr lvl="1"/>
            <a:r>
              <a:rPr lang="fr-FR" dirty="0"/>
              <a:t>Les ajustements entre Exode et Deutéronome, pour les mêmes lois, suggèrent une flexibilité, et requièrent une réflexion</a:t>
            </a:r>
          </a:p>
          <a:p>
            <a:pPr lvl="1"/>
            <a:r>
              <a:rPr lang="fr-FR" dirty="0" err="1"/>
              <a:t>Lv</a:t>
            </a:r>
            <a:r>
              <a:rPr lang="fr-FR" dirty="0"/>
              <a:t> 10.16-20 suggère que Dieu tient compte des circonstances atténuantes</a:t>
            </a:r>
          </a:p>
          <a:p>
            <a:pPr lvl="1"/>
            <a:r>
              <a:rPr lang="fr-FR" dirty="0"/>
              <a:t>Liberté prise par Jésus, déjà principes rabbiniques d’exceptions (vie humaine au-dessus du sabbat…)</a:t>
            </a:r>
          </a:p>
          <a:p>
            <a:pPr lvl="0"/>
            <a:r>
              <a:rPr lang="fr-FR" dirty="0"/>
              <a:t>Une incomplétude qui appelle une réflexion </a:t>
            </a:r>
          </a:p>
          <a:p>
            <a:pPr lvl="1"/>
            <a:r>
              <a:rPr lang="fr-FR" dirty="0"/>
              <a:t>La Loi ne couvre pas tous les cas mais donne des directions dans des cas emblématiques; dans le judaïsme, il y a nécessité d’explications complémentaires (Loi orale)</a:t>
            </a:r>
          </a:p>
          <a:p>
            <a:pPr lvl="1"/>
            <a:endParaRPr lang="fr-FR" dirty="0"/>
          </a:p>
          <a:p>
            <a:pPr marL="0" indent="0">
              <a:buNone/>
            </a:pPr>
            <a:endParaRPr lang="fr-FR" dirty="0"/>
          </a:p>
        </p:txBody>
      </p:sp>
    </p:spTree>
    <p:extLst>
      <p:ext uri="{BB962C8B-B14F-4D97-AF65-F5344CB8AC3E}">
        <p14:creationId xmlns:p14="http://schemas.microsoft.com/office/powerpoint/2010/main" val="377629572"/>
      </p:ext>
    </p:extLst>
  </p:cSld>
  <p:clrMapOvr>
    <a:masterClrMapping/>
  </p:clrMapOvr>
  <mc:AlternateContent xmlns:mc="http://schemas.openxmlformats.org/markup-compatibility/2006" xmlns:p14="http://schemas.microsoft.com/office/powerpoint/2010/main">
    <mc:Choice Requires="p14">
      <p:transition spd="slow" p14:dur="2000" advTm="305161"/>
    </mc:Choice>
    <mc:Fallback xmlns="">
      <p:transition spd="slow" advTm="30516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Loi et grâce</a:t>
            </a:r>
          </a:p>
        </p:txBody>
      </p:sp>
      <p:sp>
        <p:nvSpPr>
          <p:cNvPr id="3" name="Espace réservé du contenu 2"/>
          <p:cNvSpPr>
            <a:spLocks noGrp="1"/>
          </p:cNvSpPr>
          <p:nvPr>
            <p:ph idx="1"/>
          </p:nvPr>
        </p:nvSpPr>
        <p:spPr/>
        <p:txBody>
          <a:bodyPr>
            <a:normAutofit/>
          </a:bodyPr>
          <a:lstStyle/>
          <a:p>
            <a:r>
              <a:rPr lang="fr-FR" dirty="0"/>
              <a:t>Dans le Pentateuque, la Loi est au centre, mais le cadre général est celui de la promesse à Abraham; les textes législatifs sont toujours insérés dans une narration où Dieu conduit le peuple</a:t>
            </a:r>
          </a:p>
          <a:p>
            <a:r>
              <a:rPr lang="fr-FR" dirty="0"/>
              <a:t>La Loi n’est qu’une composante de l’alliance; elle n’intervient que dans un cadre relationnel</a:t>
            </a:r>
          </a:p>
          <a:p>
            <a:r>
              <a:rPr lang="fr-FR" dirty="0"/>
              <a:t>La grâce de Dieu précède l’alliance et la Loi (il délivre Israël avant qu’il devienne son peuple); elle le conduira ensuite à dépasser les obligations qui sont les siennes dans le cadre de l’alliance</a:t>
            </a:r>
          </a:p>
        </p:txBody>
      </p:sp>
    </p:spTree>
    <p:extLst>
      <p:ext uri="{BB962C8B-B14F-4D97-AF65-F5344CB8AC3E}">
        <p14:creationId xmlns:p14="http://schemas.microsoft.com/office/powerpoint/2010/main" val="731935147"/>
      </p:ext>
    </p:extLst>
  </p:cSld>
  <p:clrMapOvr>
    <a:masterClrMapping/>
  </p:clrMapOvr>
  <mc:AlternateContent xmlns:mc="http://schemas.openxmlformats.org/markup-compatibility/2006" xmlns:p14="http://schemas.microsoft.com/office/powerpoint/2010/main">
    <mc:Choice Requires="p14">
      <p:transition spd="slow" p14:dur="2000" advTm="161618"/>
    </mc:Choice>
    <mc:Fallback xmlns="">
      <p:transition spd="slow" advTm="16161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Karl Barth (</a:t>
            </a:r>
            <a:r>
              <a:rPr lang="fr-FR" i="1" dirty="0"/>
              <a:t>Dogmatique</a:t>
            </a:r>
            <a:r>
              <a:rPr lang="fr-FR" dirty="0"/>
              <a:t> II/2)</a:t>
            </a:r>
          </a:p>
        </p:txBody>
      </p:sp>
      <p:sp>
        <p:nvSpPr>
          <p:cNvPr id="3" name="Espace réservé du contenu 2"/>
          <p:cNvSpPr>
            <a:spLocks noGrp="1"/>
          </p:cNvSpPr>
          <p:nvPr>
            <p:ph idx="1"/>
          </p:nvPr>
        </p:nvSpPr>
        <p:spPr>
          <a:xfrm>
            <a:off x="2781814" y="2125270"/>
            <a:ext cx="5584947" cy="3924887"/>
          </a:xfrm>
        </p:spPr>
        <p:txBody>
          <a:bodyPr>
            <a:normAutofit fontScale="92500" lnSpcReduction="20000"/>
          </a:bodyPr>
          <a:lstStyle/>
          <a:p>
            <a:pPr marL="0" indent="0">
              <a:buNone/>
            </a:pPr>
            <a:r>
              <a:rPr lang="fr-FR" dirty="0"/>
              <a:t>« Dans l’Ancien Testament la grâce est à la base même de la législation »</a:t>
            </a:r>
          </a:p>
          <a:p>
            <a:pPr marL="0" indent="0">
              <a:buNone/>
            </a:pPr>
            <a:r>
              <a:rPr lang="fr-FR" dirty="0"/>
              <a:t>« C’est (…) toujours sur l’arrière-fond de l’alliance conclue entre Dieu et l’homme, toujours parce que Dieu sauve, secourt, libère et délivre, toujours parce qu’il magnifie son nom en accordant le salut, et toujours enfin en raison de l’exigence impérieuse qui en découle – que l’homme est finalement invité à obéir. La loi est donc l’aboutissement nécessaire de la grâce. »</a:t>
            </a:r>
          </a:p>
        </p:txBody>
      </p:sp>
      <p:pic>
        <p:nvPicPr>
          <p:cNvPr id="1028" name="Picture 4" descr="Afficher l'image d'orig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901" y="2199122"/>
            <a:ext cx="214312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062732"/>
      </p:ext>
    </p:extLst>
  </p:cSld>
  <p:clrMapOvr>
    <a:masterClrMapping/>
  </p:clrMapOvr>
  <mc:AlternateContent xmlns:mc="http://schemas.openxmlformats.org/markup-compatibility/2006" xmlns:p14="http://schemas.microsoft.com/office/powerpoint/2010/main">
    <mc:Choice Requires="p14">
      <p:transition spd="slow" p14:dur="2000" advTm="64011"/>
    </mc:Choice>
    <mc:Fallback xmlns="">
      <p:transition spd="slow" advTm="6401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Karl Barth (</a:t>
            </a:r>
            <a:r>
              <a:rPr lang="fr-FR" i="1" dirty="0"/>
              <a:t>Dogmatique</a:t>
            </a:r>
            <a:r>
              <a:rPr lang="fr-FR" dirty="0"/>
              <a:t> II/2)</a:t>
            </a:r>
          </a:p>
        </p:txBody>
      </p:sp>
      <p:sp>
        <p:nvSpPr>
          <p:cNvPr id="3" name="Espace réservé du contenu 2"/>
          <p:cNvSpPr>
            <a:spLocks noGrp="1"/>
          </p:cNvSpPr>
          <p:nvPr>
            <p:ph idx="1"/>
          </p:nvPr>
        </p:nvSpPr>
        <p:spPr>
          <a:xfrm>
            <a:off x="2553288" y="2287762"/>
            <a:ext cx="6224954" cy="3924887"/>
          </a:xfrm>
        </p:spPr>
        <p:txBody>
          <a:bodyPr>
            <a:normAutofit/>
          </a:bodyPr>
          <a:lstStyle/>
          <a:p>
            <a:pPr marL="0" indent="0">
              <a:buNone/>
            </a:pPr>
            <a:r>
              <a:rPr lang="fr-FR" dirty="0"/>
              <a:t>« Jamais l’exigence divine n’a de valeur en elle-même; jamais elle n’est formulée </a:t>
            </a:r>
            <a:r>
              <a:rPr lang="fr-FR" i="1" dirty="0"/>
              <a:t>in abstracto</a:t>
            </a:r>
            <a:r>
              <a:rPr lang="fr-FR" dirty="0"/>
              <a:t> (…) Non, l’exigence divine est toujours la forme, la figure et le vêtement de la grâce; autrement dit, elle ne cesse d’être la répétition voilée de la réalité et de la promesse de la grâce elle-même. »</a:t>
            </a:r>
          </a:p>
          <a:p>
            <a:pPr marL="0" indent="0">
              <a:buNone/>
            </a:pPr>
            <a:r>
              <a:rPr lang="fr-FR" dirty="0"/>
              <a:t>« La loi est la forme de la grâce. »</a:t>
            </a:r>
          </a:p>
        </p:txBody>
      </p:sp>
      <p:pic>
        <p:nvPicPr>
          <p:cNvPr id="2050" name="Picture 2" descr="Afficher l'image d'orig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307" y="2287758"/>
            <a:ext cx="214312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38823"/>
      </p:ext>
    </p:extLst>
  </p:cSld>
  <p:clrMapOvr>
    <a:masterClrMapping/>
  </p:clrMapOvr>
  <mc:AlternateContent xmlns:mc="http://schemas.openxmlformats.org/markup-compatibility/2006" xmlns:p14="http://schemas.microsoft.com/office/powerpoint/2010/main">
    <mc:Choice Requires="p14">
      <p:transition spd="slow" p14:dur="2000" advTm="215815"/>
    </mc:Choice>
    <mc:Fallback xmlns="">
      <p:transition spd="slow" advTm="215815"/>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244474"/>
            <a:ext cx="7886700" cy="1325563"/>
          </a:xfrm>
        </p:spPr>
        <p:txBody>
          <a:bodyPr/>
          <a:lstStyle/>
          <a:p>
            <a:pPr algn="ctr"/>
            <a:r>
              <a:rPr lang="fr-FR" dirty="0"/>
              <a:t>Lévitique</a:t>
            </a:r>
          </a:p>
        </p:txBody>
      </p:sp>
      <p:sp>
        <p:nvSpPr>
          <p:cNvPr id="3" name="Espace réservé du contenu 2"/>
          <p:cNvSpPr>
            <a:spLocks noGrp="1"/>
          </p:cNvSpPr>
          <p:nvPr>
            <p:ph idx="1"/>
          </p:nvPr>
        </p:nvSpPr>
        <p:spPr>
          <a:xfrm>
            <a:off x="177800" y="825500"/>
            <a:ext cx="8337550" cy="5351463"/>
          </a:xfrm>
        </p:spPr>
        <p:txBody>
          <a:bodyPr>
            <a:noAutofit/>
          </a:bodyPr>
          <a:lstStyle/>
          <a:p>
            <a:pPr marL="0" indent="0">
              <a:buNone/>
            </a:pPr>
            <a:r>
              <a:rPr lang="fr-FR" sz="2400" b="1" dirty="0"/>
              <a:t>Règles sur les sacrifices</a:t>
            </a:r>
            <a:r>
              <a:rPr lang="fr-FR" sz="2400" dirty="0"/>
              <a:t> (1-7)</a:t>
            </a:r>
          </a:p>
          <a:p>
            <a:pPr marL="0" indent="0">
              <a:buNone/>
            </a:pPr>
            <a:r>
              <a:rPr lang="fr-FR" sz="2400" b="1" dirty="0"/>
              <a:t>Institution des prêtres</a:t>
            </a:r>
            <a:r>
              <a:rPr lang="fr-FR" sz="2400" dirty="0"/>
              <a:t> (8-10)</a:t>
            </a:r>
          </a:p>
          <a:p>
            <a:pPr marL="0" indent="0">
              <a:buNone/>
            </a:pPr>
            <a:r>
              <a:rPr lang="fr-FR" sz="2400" b="1" dirty="0"/>
              <a:t>Règles sur l’impureté</a:t>
            </a:r>
            <a:r>
              <a:rPr lang="fr-FR" sz="2400" dirty="0"/>
              <a:t> (11-16)</a:t>
            </a:r>
          </a:p>
          <a:p>
            <a:pPr marL="0" indent="0">
              <a:buNone/>
            </a:pPr>
            <a:r>
              <a:rPr lang="fr-FR" sz="2400" dirty="0"/>
              <a:t>	a) Situations quotidiennes rendant impur (11-15)</a:t>
            </a:r>
          </a:p>
          <a:p>
            <a:pPr marL="0" indent="0">
              <a:buNone/>
            </a:pPr>
            <a:r>
              <a:rPr lang="fr-FR" sz="2400" dirty="0"/>
              <a:t>	b) Le Jour des expiations (16)</a:t>
            </a:r>
          </a:p>
          <a:p>
            <a:pPr marL="0" indent="0">
              <a:buNone/>
            </a:pPr>
            <a:r>
              <a:rPr lang="fr-FR" sz="2400" b="1" dirty="0"/>
              <a:t>Code de sainteté </a:t>
            </a:r>
            <a:r>
              <a:rPr lang="fr-FR" sz="2400" dirty="0"/>
              <a:t>(17-26)</a:t>
            </a:r>
          </a:p>
          <a:p>
            <a:pPr marL="0" indent="0">
              <a:buNone/>
            </a:pPr>
            <a:r>
              <a:rPr lang="fr-FR" sz="2400" dirty="0"/>
              <a:t>	a) Règles sur les offrandes (17)</a:t>
            </a:r>
          </a:p>
          <a:p>
            <a:pPr marL="0" indent="0">
              <a:buNone/>
            </a:pPr>
            <a:r>
              <a:rPr lang="fr-FR" sz="2400" dirty="0"/>
              <a:t>	b) Sainteté de la communauté (18-20)</a:t>
            </a:r>
          </a:p>
          <a:p>
            <a:pPr marL="0" indent="0">
              <a:buNone/>
            </a:pPr>
            <a:r>
              <a:rPr lang="fr-FR" sz="2400" dirty="0"/>
              <a:t>	c) Sainteté du culte (21-22)</a:t>
            </a:r>
          </a:p>
          <a:p>
            <a:pPr marL="0" indent="0">
              <a:buNone/>
            </a:pPr>
            <a:r>
              <a:rPr lang="fr-FR" sz="2400" dirty="0"/>
              <a:t>	d) Sainteté des temps (fêtes, sabbat, jubilé) (23-25)</a:t>
            </a:r>
          </a:p>
          <a:p>
            <a:pPr marL="0" indent="0">
              <a:buNone/>
            </a:pPr>
            <a:r>
              <a:rPr lang="fr-FR" sz="2400" dirty="0"/>
              <a:t>	e) bénédictions et malédictions</a:t>
            </a:r>
            <a:r>
              <a:rPr lang="fr-FR" sz="2400" b="1" dirty="0"/>
              <a:t> </a:t>
            </a:r>
            <a:r>
              <a:rPr lang="fr-FR" sz="2400" dirty="0"/>
              <a:t>(26)</a:t>
            </a:r>
          </a:p>
          <a:p>
            <a:pPr marL="0" indent="0">
              <a:buNone/>
            </a:pPr>
            <a:r>
              <a:rPr lang="fr-FR" sz="2400" b="1" dirty="0"/>
              <a:t>Appendice : tarifs des vœux et rachats</a:t>
            </a:r>
            <a:r>
              <a:rPr lang="fr-FR" sz="2400" dirty="0"/>
              <a:t> (27)</a:t>
            </a:r>
          </a:p>
          <a:p>
            <a:pPr marL="0" indent="0">
              <a:buNone/>
            </a:pPr>
            <a:endParaRPr lang="fr-FR" sz="2400" dirty="0"/>
          </a:p>
        </p:txBody>
      </p:sp>
    </p:spTree>
    <p:extLst>
      <p:ext uri="{BB962C8B-B14F-4D97-AF65-F5344CB8AC3E}">
        <p14:creationId xmlns:p14="http://schemas.microsoft.com/office/powerpoint/2010/main" val="1131124512"/>
      </p:ext>
    </p:extLst>
  </p:cSld>
  <p:clrMapOvr>
    <a:masterClrMapping/>
  </p:clrMapOvr>
  <mc:AlternateContent xmlns:mc="http://schemas.openxmlformats.org/markup-compatibility/2006" xmlns:p14="http://schemas.microsoft.com/office/powerpoint/2010/main">
    <mc:Choice Requires="p14">
      <p:transition spd="slow" p14:dur="2000" advTm="157001"/>
    </mc:Choice>
    <mc:Fallback xmlns="">
      <p:transition spd="slow" advTm="15700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re 1"/>
          <p:cNvSpPr>
            <a:spLocks noGrp="1"/>
          </p:cNvSpPr>
          <p:nvPr>
            <p:ph type="title"/>
          </p:nvPr>
        </p:nvSpPr>
        <p:spPr/>
        <p:txBody>
          <a:bodyPr/>
          <a:lstStyle/>
          <a:p>
            <a:pPr eaLnBrk="1" hangingPunct="1"/>
            <a:endParaRPr lang="fr-FR" altLang="fr-FR"/>
          </a:p>
        </p:txBody>
      </p:sp>
      <p:pic>
        <p:nvPicPr>
          <p:cNvPr id="22531" name="Espace réservé du contenu 3" descr="carte satellite POA.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285750"/>
            <a:ext cx="9542463" cy="6572250"/>
          </a:xfrm>
        </p:spPr>
      </p:pic>
      <p:sp>
        <p:nvSpPr>
          <p:cNvPr id="22532" name="ZoneTexte 4"/>
          <p:cNvSpPr txBox="1">
            <a:spLocks noChangeArrowheads="1"/>
          </p:cNvSpPr>
          <p:nvPr/>
        </p:nvSpPr>
        <p:spPr bwMode="auto">
          <a:xfrm>
            <a:off x="2428875" y="428625"/>
            <a:ext cx="2071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a:ln>
                  <a:noFill/>
                </a:ln>
                <a:solidFill>
                  <a:prstClr val="white"/>
                </a:solidFill>
                <a:effectLst/>
                <a:uLnTx/>
                <a:uFillTx/>
                <a:latin typeface="Constantia" panose="02030602050306030303" pitchFamily="18" charset="0"/>
                <a:ea typeface="+mn-ea"/>
                <a:cs typeface="Arial" panose="020B0604020202020204" pitchFamily="34" charset="0"/>
              </a:rPr>
              <a:t>      HITTITES</a:t>
            </a:r>
          </a:p>
        </p:txBody>
      </p:sp>
      <p:sp>
        <p:nvSpPr>
          <p:cNvPr id="22533" name="ZoneTexte 5"/>
          <p:cNvSpPr txBox="1">
            <a:spLocks noChangeArrowheads="1"/>
          </p:cNvSpPr>
          <p:nvPr/>
        </p:nvSpPr>
        <p:spPr bwMode="auto">
          <a:xfrm>
            <a:off x="3857625" y="1714500"/>
            <a:ext cx="1785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a:ln>
                  <a:noFill/>
                </a:ln>
                <a:solidFill>
                  <a:prstClr val="white"/>
                </a:solidFill>
                <a:effectLst/>
                <a:uLnTx/>
                <a:uFillTx/>
                <a:latin typeface="Constantia" panose="02030602050306030303" pitchFamily="18" charset="0"/>
                <a:ea typeface="+mn-ea"/>
                <a:cs typeface="Arial" panose="020B0604020202020204" pitchFamily="34" charset="0"/>
              </a:rPr>
              <a:t>OUGARIT</a:t>
            </a:r>
          </a:p>
        </p:txBody>
      </p:sp>
      <p:cxnSp>
        <p:nvCxnSpPr>
          <p:cNvPr id="8" name="Connecteur droit avec flèche 7"/>
          <p:cNvCxnSpPr>
            <a:stCxn id="22533" idx="1"/>
          </p:cNvCxnSpPr>
          <p:nvPr/>
        </p:nvCxnSpPr>
        <p:spPr>
          <a:xfrm rot="10800000">
            <a:off x="3429000" y="1714500"/>
            <a:ext cx="428625" cy="18415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513779"/>
      </p:ext>
    </p:extLst>
  </p:cSld>
  <p:clrMapOvr>
    <a:masterClrMapping/>
  </p:clrMapOvr>
  <mc:AlternateContent xmlns:mc="http://schemas.openxmlformats.org/markup-compatibility/2006" xmlns:p14="http://schemas.microsoft.com/office/powerpoint/2010/main">
    <mc:Choice Requires="p14">
      <p:transition spd="slow" p14:dur="2000" advTm="7144"/>
    </mc:Choice>
    <mc:Fallback xmlns="">
      <p:transition spd="slow" advTm="7144"/>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re 1"/>
          <p:cNvSpPr>
            <a:spLocks noGrp="1"/>
          </p:cNvSpPr>
          <p:nvPr>
            <p:ph type="title"/>
          </p:nvPr>
        </p:nvSpPr>
        <p:spPr>
          <a:xfrm>
            <a:off x="352697" y="1357313"/>
            <a:ext cx="3176316" cy="485775"/>
          </a:xfrm>
        </p:spPr>
        <p:txBody>
          <a:bodyPr rtlCol="0">
            <a:normAutofit fontScale="90000"/>
          </a:bodyPr>
          <a:lstStyle/>
          <a:p>
            <a:pPr eaLnBrk="1" fontAlgn="auto" hangingPunct="1">
              <a:spcAft>
                <a:spcPts val="0"/>
              </a:spcAft>
              <a:defRPr/>
            </a:pPr>
            <a:r>
              <a:rPr lang="fr-FR" dirty="0"/>
              <a:t>Rite sacrificiel d’un jour, tablette d’Ugarit (13</a:t>
            </a:r>
            <a:r>
              <a:rPr lang="fr-FR" baseline="30000" dirty="0"/>
              <a:t>e</a:t>
            </a:r>
            <a:r>
              <a:rPr lang="fr-FR" dirty="0"/>
              <a:t> s.)</a:t>
            </a:r>
          </a:p>
        </p:txBody>
      </p:sp>
      <p:sp>
        <p:nvSpPr>
          <p:cNvPr id="28675" name="Espace réservé du texte 2"/>
          <p:cNvSpPr>
            <a:spLocks noGrp="1"/>
          </p:cNvSpPr>
          <p:nvPr>
            <p:ph type="body" idx="2"/>
          </p:nvPr>
        </p:nvSpPr>
        <p:spPr>
          <a:xfrm>
            <a:off x="352697" y="1714500"/>
            <a:ext cx="3104878" cy="4572000"/>
          </a:xfrm>
        </p:spPr>
        <p:txBody>
          <a:bodyPr/>
          <a:lstStyle/>
          <a:p>
            <a:pPr eaLnBrk="1" hangingPunct="1"/>
            <a:endParaRPr lang="fr-FR" altLang="fr-FR" dirty="0"/>
          </a:p>
          <a:p>
            <a:pPr eaLnBrk="1" hangingPunct="1"/>
            <a:r>
              <a:rPr lang="fr-FR" altLang="fr-FR" sz="1800" dirty="0"/>
              <a:t>Extraits:</a:t>
            </a:r>
          </a:p>
          <a:p>
            <a:pPr eaLnBrk="1" hangingPunct="1"/>
            <a:endParaRPr lang="fr-FR" altLang="fr-FR" sz="1800" dirty="0"/>
          </a:p>
          <a:p>
            <a:pPr eaLnBrk="1" hangingPunct="1"/>
            <a:r>
              <a:rPr lang="fr-FR" altLang="fr-FR" sz="1800" dirty="0"/>
              <a:t>« pour </a:t>
            </a:r>
            <a:r>
              <a:rPr lang="fr-FR" altLang="fr-FR" sz="1800" dirty="0" err="1"/>
              <a:t>Rashap</a:t>
            </a:r>
            <a:r>
              <a:rPr lang="fr-FR" altLang="fr-FR" sz="1800" dirty="0"/>
              <a:t> 1 brebis comme </a:t>
            </a:r>
            <a:r>
              <a:rPr lang="fr-FR" altLang="fr-FR" sz="1800" b="1" dirty="0"/>
              <a:t>holocauste</a:t>
            </a:r>
            <a:r>
              <a:rPr lang="fr-FR" altLang="fr-FR" sz="1800" dirty="0"/>
              <a:t>, </a:t>
            </a:r>
          </a:p>
          <a:p>
            <a:pPr eaLnBrk="1" hangingPunct="1"/>
            <a:r>
              <a:rPr lang="fr-FR" altLang="fr-FR" sz="1800" dirty="0"/>
              <a:t>et comme </a:t>
            </a:r>
            <a:r>
              <a:rPr lang="fr-FR" altLang="fr-FR" sz="1800" b="1" dirty="0"/>
              <a:t>sacrifice de bien-être</a:t>
            </a:r>
            <a:r>
              <a:rPr lang="fr-FR" altLang="fr-FR" sz="1800" dirty="0"/>
              <a:t> 2 brebis pour </a:t>
            </a:r>
            <a:r>
              <a:rPr lang="fr-FR" altLang="fr-FR" sz="1800" dirty="0" err="1"/>
              <a:t>Ilahu</a:t>
            </a:r>
            <a:r>
              <a:rPr lang="fr-FR" altLang="fr-FR" sz="1800" dirty="0"/>
              <a:t> »</a:t>
            </a:r>
          </a:p>
          <a:p>
            <a:pPr eaLnBrk="1" hangingPunct="1"/>
            <a:r>
              <a:rPr lang="fr-FR" altLang="fr-FR" sz="1800" dirty="0"/>
              <a:t>« pour </a:t>
            </a:r>
            <a:r>
              <a:rPr lang="fr-FR" altLang="fr-FR" sz="1800" dirty="0" err="1"/>
              <a:t>Anatu</a:t>
            </a:r>
            <a:r>
              <a:rPr lang="fr-FR" altLang="fr-FR" sz="1800" dirty="0"/>
              <a:t> </a:t>
            </a:r>
            <a:r>
              <a:rPr lang="fr-FR" altLang="fr-FR" sz="1800" dirty="0" err="1"/>
              <a:t>Hablay</a:t>
            </a:r>
            <a:r>
              <a:rPr lang="fr-FR" altLang="fr-FR" sz="1800" dirty="0"/>
              <a:t>, 2 </a:t>
            </a:r>
            <a:r>
              <a:rPr lang="fr-FR" altLang="fr-FR" sz="1800" b="1" dirty="0"/>
              <a:t>sacrifices</a:t>
            </a:r>
            <a:r>
              <a:rPr lang="fr-FR" altLang="fr-FR" sz="1800" dirty="0"/>
              <a:t> »</a:t>
            </a:r>
          </a:p>
        </p:txBody>
      </p:sp>
      <p:pic>
        <p:nvPicPr>
          <p:cNvPr id="2867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771083" y="-2311310"/>
            <a:ext cx="4445453" cy="17965738"/>
          </a:xfrm>
        </p:spPr>
      </p:pic>
    </p:spTree>
    <p:extLst>
      <p:ext uri="{BB962C8B-B14F-4D97-AF65-F5344CB8AC3E}">
        <p14:creationId xmlns:p14="http://schemas.microsoft.com/office/powerpoint/2010/main" val="825186739"/>
      </p:ext>
    </p:extLst>
  </p:cSld>
  <p:clrMapOvr>
    <a:masterClrMapping/>
  </p:clrMapOvr>
  <mc:AlternateContent xmlns:mc="http://schemas.openxmlformats.org/markup-compatibility/2006" xmlns:p14="http://schemas.microsoft.com/office/powerpoint/2010/main">
    <mc:Choice Requires="p14">
      <p:transition spd="slow" p14:dur="2000" advTm="50728"/>
    </mc:Choice>
    <mc:Fallback xmlns="">
      <p:transition spd="slow" advTm="50728"/>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7"/>
            <a:ext cx="7886700" cy="434974"/>
          </a:xfrm>
        </p:spPr>
        <p:txBody>
          <a:bodyPr>
            <a:normAutofit fontScale="90000"/>
          </a:bodyPr>
          <a:lstStyle/>
          <a:p>
            <a:pPr algn="ctr"/>
            <a:r>
              <a:rPr lang="fr-FR" dirty="0"/>
              <a:t>Deutéronome</a:t>
            </a:r>
          </a:p>
        </p:txBody>
      </p:sp>
      <p:sp>
        <p:nvSpPr>
          <p:cNvPr id="3" name="Espace réservé du contenu 2"/>
          <p:cNvSpPr>
            <a:spLocks noGrp="1"/>
          </p:cNvSpPr>
          <p:nvPr>
            <p:ph idx="1"/>
          </p:nvPr>
        </p:nvSpPr>
        <p:spPr>
          <a:xfrm>
            <a:off x="628650" y="1241425"/>
            <a:ext cx="8147050" cy="3927475"/>
          </a:xfrm>
        </p:spPr>
        <p:txBody>
          <a:bodyPr>
            <a:noAutofit/>
          </a:bodyPr>
          <a:lstStyle/>
          <a:p>
            <a:pPr marL="0" indent="0">
              <a:buNone/>
            </a:pPr>
            <a:r>
              <a:rPr lang="fr-FR" sz="1800" b="1" dirty="0"/>
              <a:t>1er discours de Moïse</a:t>
            </a:r>
            <a:r>
              <a:rPr lang="fr-FR" sz="1800" dirty="0"/>
              <a:t> (1.1-4.43)</a:t>
            </a:r>
          </a:p>
          <a:p>
            <a:pPr marL="0" indent="0">
              <a:buNone/>
            </a:pPr>
            <a:r>
              <a:rPr lang="fr-FR" sz="1800" dirty="0"/>
              <a:t>	a) introduction narrative : « Voici les paroles que Moïse adressa... » (1.1-5)</a:t>
            </a:r>
          </a:p>
          <a:p>
            <a:pPr marL="0" indent="0">
              <a:buNone/>
            </a:pPr>
            <a:r>
              <a:rPr lang="fr-FR" sz="1800" dirty="0"/>
              <a:t>	b) discours (1.6-4.40) et parenthèse narrative (4.41-43)</a:t>
            </a:r>
          </a:p>
          <a:p>
            <a:pPr marL="0" indent="0">
              <a:buNone/>
            </a:pPr>
            <a:r>
              <a:rPr lang="fr-FR" sz="1800" b="1" dirty="0"/>
              <a:t>2ème discours de Moïse</a:t>
            </a:r>
            <a:r>
              <a:rPr lang="fr-FR" sz="1800" dirty="0"/>
              <a:t> (4.44-28.68)</a:t>
            </a:r>
          </a:p>
          <a:p>
            <a:pPr marL="0" indent="0">
              <a:buNone/>
            </a:pPr>
            <a:r>
              <a:rPr lang="fr-FR" sz="1800" dirty="0"/>
              <a:t>	a) introduction narrative : « Voici la Loi que Moïse exposa... » (4.44-49)</a:t>
            </a:r>
          </a:p>
          <a:p>
            <a:pPr marL="0" indent="0">
              <a:buNone/>
            </a:pPr>
            <a:r>
              <a:rPr lang="fr-FR" sz="1800" dirty="0"/>
              <a:t>	b) discours : les lois (5.1-28.68)</a:t>
            </a:r>
          </a:p>
          <a:p>
            <a:pPr marL="0" indent="0">
              <a:buNone/>
            </a:pPr>
            <a:r>
              <a:rPr lang="fr-FR" sz="1800" b="1" dirty="0"/>
              <a:t>3ème discours de Moïse </a:t>
            </a:r>
            <a:r>
              <a:rPr lang="fr-FR" sz="1800" dirty="0"/>
              <a:t>(28.69-30.20)</a:t>
            </a:r>
          </a:p>
          <a:p>
            <a:pPr marL="457200" lvl="1" indent="0">
              <a:buNone/>
            </a:pPr>
            <a:r>
              <a:rPr lang="fr-FR" sz="1800" dirty="0"/>
              <a:t>	a) introduction narrative : « Voici les paroles de l'alliance... » (28.69)	</a:t>
            </a:r>
          </a:p>
          <a:p>
            <a:pPr marL="0" indent="0">
              <a:buNone/>
            </a:pPr>
            <a:r>
              <a:rPr lang="fr-FR" sz="1800" dirty="0"/>
              <a:t>	b) discours (29-30)</a:t>
            </a:r>
          </a:p>
          <a:p>
            <a:pPr marL="0" indent="0">
              <a:buNone/>
            </a:pPr>
            <a:r>
              <a:rPr lang="fr-FR" sz="1800" b="1" dirty="0"/>
              <a:t>Conclusion : récits et chants</a:t>
            </a:r>
            <a:r>
              <a:rPr lang="fr-FR" sz="1800" dirty="0"/>
              <a:t> (31-34)</a:t>
            </a:r>
          </a:p>
          <a:p>
            <a:pPr marL="0" indent="0">
              <a:buNone/>
            </a:pPr>
            <a:r>
              <a:rPr lang="fr-FR" sz="1800" dirty="0"/>
              <a:t>	a) instructions à Josué, aux prêtres, au peuple ; dépôt de la Loi (31)</a:t>
            </a:r>
          </a:p>
          <a:p>
            <a:pPr marL="0" indent="0">
              <a:buNone/>
            </a:pPr>
            <a:r>
              <a:rPr lang="fr-FR" sz="1800" dirty="0"/>
              <a:t>	b) chant de Moïse (32)</a:t>
            </a:r>
          </a:p>
          <a:p>
            <a:pPr marL="0" indent="0">
              <a:buNone/>
            </a:pPr>
            <a:r>
              <a:rPr lang="fr-FR" sz="1800" dirty="0"/>
              <a:t>	c) chant de bénédiction de Moïse (33)</a:t>
            </a:r>
          </a:p>
          <a:p>
            <a:pPr marL="0" indent="0">
              <a:buNone/>
            </a:pPr>
            <a:r>
              <a:rPr lang="fr-FR" sz="1800" dirty="0"/>
              <a:t>	d) mort de Moïse (31-34)</a:t>
            </a:r>
            <a:br>
              <a:rPr lang="fr-FR" sz="1800" dirty="0"/>
            </a:br>
            <a:endParaRPr lang="fr-FR" sz="1800" dirty="0"/>
          </a:p>
        </p:txBody>
      </p:sp>
    </p:spTree>
    <p:extLst>
      <p:ext uri="{BB962C8B-B14F-4D97-AF65-F5344CB8AC3E}">
        <p14:creationId xmlns:p14="http://schemas.microsoft.com/office/powerpoint/2010/main" val="3732028314"/>
      </p:ext>
    </p:extLst>
  </p:cSld>
  <p:clrMapOvr>
    <a:masterClrMapping/>
  </p:clrMapOvr>
  <mc:AlternateContent xmlns:mc="http://schemas.openxmlformats.org/markup-compatibility/2006" xmlns:p14="http://schemas.microsoft.com/office/powerpoint/2010/main">
    <mc:Choice Requires="p14">
      <p:transition spd="slow" p14:dur="2000" advTm="41508"/>
    </mc:Choice>
    <mc:Fallback xmlns="">
      <p:transition spd="slow" advTm="41508"/>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Idées clefs</a:t>
            </a:r>
          </a:p>
        </p:txBody>
      </p:sp>
      <p:sp>
        <p:nvSpPr>
          <p:cNvPr id="3" name="Espace réservé du contenu 2"/>
          <p:cNvSpPr>
            <a:spLocks noGrp="1"/>
          </p:cNvSpPr>
          <p:nvPr>
            <p:ph idx="1"/>
          </p:nvPr>
        </p:nvSpPr>
        <p:spPr/>
        <p:txBody>
          <a:bodyPr>
            <a:normAutofit/>
          </a:bodyPr>
          <a:lstStyle/>
          <a:p>
            <a:r>
              <a:rPr lang="fr-FR" sz="2400" dirty="0"/>
              <a:t>Dans une lecture continue du Pentateuque: une reformulation de la Loi pour la nouvelle génération, avant d’entrer en terre promise</a:t>
            </a:r>
          </a:p>
          <a:p>
            <a:r>
              <a:rPr lang="fr-FR" sz="2400" dirty="0"/>
              <a:t>Des lois différentes de celles de l’Exode et liées à la centralisation du culte (</a:t>
            </a:r>
            <a:r>
              <a:rPr lang="fr-FR" sz="2400" dirty="0" err="1"/>
              <a:t>Dt</a:t>
            </a:r>
            <a:r>
              <a:rPr lang="fr-FR" sz="2400" dirty="0"/>
              <a:t> 12)</a:t>
            </a:r>
          </a:p>
          <a:p>
            <a:r>
              <a:rPr lang="fr-FR" sz="2400" dirty="0"/>
              <a:t>Un livre au sujet d’un traité d’alliance de vassalité</a:t>
            </a:r>
          </a:p>
        </p:txBody>
      </p:sp>
    </p:spTree>
    <p:extLst>
      <p:ext uri="{BB962C8B-B14F-4D97-AF65-F5344CB8AC3E}">
        <p14:creationId xmlns:p14="http://schemas.microsoft.com/office/powerpoint/2010/main" val="705110726"/>
      </p:ext>
    </p:extLst>
  </p:cSld>
  <p:clrMapOvr>
    <a:masterClrMapping/>
  </p:clrMapOvr>
  <mc:AlternateContent xmlns:mc="http://schemas.openxmlformats.org/markup-compatibility/2006" xmlns:p14="http://schemas.microsoft.com/office/powerpoint/2010/main">
    <mc:Choice Requires="p14">
      <p:transition spd="slow" p14:dur="2000" advTm="140987"/>
    </mc:Choice>
    <mc:Fallback xmlns="">
      <p:transition spd="slow" advTm="140987"/>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1"/>
          <p:cNvSpPr>
            <a:spLocks noGrp="1"/>
          </p:cNvSpPr>
          <p:nvPr>
            <p:ph type="title"/>
          </p:nvPr>
        </p:nvSpPr>
        <p:spPr>
          <a:xfrm>
            <a:off x="457200" y="570398"/>
            <a:ext cx="8229600" cy="715332"/>
          </a:xfrm>
          <a:noFill/>
          <a:ln>
            <a:miter lim="800000"/>
            <a:headEnd/>
            <a:tailEnd/>
          </a:ln>
          <a:scene3d>
            <a:camera prst="orthographicFront"/>
            <a:lightRig rig="threePt" dir="t"/>
          </a:scene3d>
          <a:sp3d/>
        </p:spPr>
        <p:txBody>
          <a:bodyPr rtlCol="0">
            <a:normAutofit/>
          </a:bodyPr>
          <a:lstStyle/>
          <a:p>
            <a:pPr eaLnBrk="1" fontAlgn="auto" hangingPunct="1">
              <a:spcAft>
                <a:spcPts val="0"/>
              </a:spcAft>
              <a:defRPr/>
            </a:pPr>
            <a:r>
              <a:rPr lang="fr-FR" sz="3600" dirty="0">
                <a:solidFill>
                  <a:schemeClr val="accent1">
                    <a:lumMod val="75000"/>
                  </a:schemeClr>
                </a:solidFill>
                <a:effectLst>
                  <a:outerShdw blurRad="38100" dist="38100" dir="2700000" algn="tl">
                    <a:srgbClr val="000000">
                      <a:alpha val="43137"/>
                    </a:srgbClr>
                  </a:outerShdw>
                </a:effectLst>
              </a:rPr>
              <a:t>Le principe des alliances de vassalité </a:t>
            </a:r>
          </a:p>
        </p:txBody>
      </p:sp>
      <p:sp>
        <p:nvSpPr>
          <p:cNvPr id="6" name="Espace réservé du contenu 5"/>
          <p:cNvSpPr>
            <a:spLocks noGrp="1"/>
          </p:cNvSpPr>
          <p:nvPr>
            <p:ph sz="half" idx="1"/>
          </p:nvPr>
        </p:nvSpPr>
        <p:spPr>
          <a:xfrm>
            <a:off x="500063" y="1854200"/>
            <a:ext cx="4038600" cy="5003800"/>
          </a:xfrm>
        </p:spPr>
        <p:txBody>
          <a:bodyPr rtlCol="0">
            <a:normAutofit/>
          </a:bodyPr>
          <a:lstStyle/>
          <a:p>
            <a:pPr marL="274320" indent="-274320" algn="ctr" eaLnBrk="1" fontAlgn="auto" hangingPunct="1">
              <a:spcAft>
                <a:spcPts val="0"/>
              </a:spcAft>
              <a:buClr>
                <a:schemeClr val="accent3"/>
              </a:buClr>
              <a:buFont typeface="Wingdings 2" pitchFamily="18" charset="2"/>
              <a:buNone/>
              <a:defRPr/>
            </a:pPr>
            <a:r>
              <a:rPr lang="fr-FR" dirty="0">
                <a:solidFill>
                  <a:schemeClr val="accent1">
                    <a:lumMod val="75000"/>
                  </a:schemeClr>
                </a:solidFill>
              </a:rPr>
              <a:t>SUZERAIN</a:t>
            </a:r>
          </a:p>
          <a:p>
            <a:pPr marL="274320" indent="-274320" eaLnBrk="1" fontAlgn="auto" hangingPunct="1">
              <a:spcAft>
                <a:spcPts val="0"/>
              </a:spcAft>
              <a:buClr>
                <a:schemeClr val="accent3"/>
              </a:buClr>
              <a:buFont typeface="Wingdings" pitchFamily="2" charset="2"/>
              <a:buChar char="ü"/>
              <a:defRPr/>
            </a:pPr>
            <a:r>
              <a:rPr lang="fr-FR" sz="2000" dirty="0"/>
              <a:t>Protéger le vassal s’il est menacé par une armée extérieure, assure la pérennité de ses frontières</a:t>
            </a:r>
          </a:p>
          <a:p>
            <a:pPr marL="274320" indent="-274320" eaLnBrk="1" fontAlgn="auto" hangingPunct="1">
              <a:spcAft>
                <a:spcPts val="0"/>
              </a:spcAft>
              <a:buClr>
                <a:schemeClr val="accent3"/>
              </a:buClr>
              <a:buFont typeface="Wingdings" pitchFamily="2" charset="2"/>
              <a:buChar char="ü"/>
              <a:defRPr/>
            </a:pPr>
            <a:r>
              <a:rPr lang="fr-FR" sz="2000" dirty="0"/>
              <a:t>Veille à la succession royale chez le vassal</a:t>
            </a:r>
          </a:p>
          <a:p>
            <a:pPr marL="274320" indent="-274320" eaLnBrk="1" fontAlgn="auto" hangingPunct="1">
              <a:spcAft>
                <a:spcPts val="0"/>
              </a:spcAft>
              <a:buClr>
                <a:schemeClr val="accent3"/>
              </a:buClr>
              <a:buFont typeface="Wingdings" pitchFamily="2" charset="2"/>
              <a:buChar char="ü"/>
              <a:defRPr/>
            </a:pPr>
            <a:endParaRPr lang="fr-FR" sz="2000" dirty="0"/>
          </a:p>
        </p:txBody>
      </p:sp>
      <p:sp>
        <p:nvSpPr>
          <p:cNvPr id="7" name="Espace réservé du contenu 6"/>
          <p:cNvSpPr>
            <a:spLocks noGrp="1"/>
          </p:cNvSpPr>
          <p:nvPr>
            <p:ph sz="half" idx="2"/>
          </p:nvPr>
        </p:nvSpPr>
        <p:spPr>
          <a:xfrm>
            <a:off x="4643438" y="1925638"/>
            <a:ext cx="4038600" cy="4932362"/>
          </a:xfrm>
        </p:spPr>
        <p:txBody>
          <a:bodyPr rtlCol="0">
            <a:normAutofit/>
          </a:bodyPr>
          <a:lstStyle/>
          <a:p>
            <a:pPr marL="274320" indent="-274320" algn="ctr" eaLnBrk="1" fontAlgn="auto" hangingPunct="1">
              <a:spcAft>
                <a:spcPts val="0"/>
              </a:spcAft>
              <a:buClr>
                <a:schemeClr val="accent3"/>
              </a:buClr>
              <a:buFont typeface="Wingdings 2" pitchFamily="18" charset="2"/>
              <a:buNone/>
              <a:defRPr/>
            </a:pPr>
            <a:r>
              <a:rPr lang="fr-FR" dirty="0">
                <a:solidFill>
                  <a:schemeClr val="accent1">
                    <a:lumMod val="75000"/>
                  </a:schemeClr>
                </a:solidFill>
              </a:rPr>
              <a:t>VASSAL</a:t>
            </a:r>
          </a:p>
          <a:p>
            <a:pPr marL="274320" indent="-274320" eaLnBrk="1" fontAlgn="auto" hangingPunct="1">
              <a:spcAft>
                <a:spcPts val="0"/>
              </a:spcAft>
              <a:buClr>
                <a:schemeClr val="accent3"/>
              </a:buClr>
              <a:buFont typeface="Wingdings" pitchFamily="2" charset="2"/>
              <a:buChar char="ü"/>
              <a:defRPr/>
            </a:pPr>
            <a:r>
              <a:rPr lang="fr-FR" sz="2000" dirty="0"/>
              <a:t>Soumettre sa politique extérieure au suzerain</a:t>
            </a:r>
          </a:p>
          <a:p>
            <a:pPr marL="274320" indent="-274320" eaLnBrk="1" fontAlgn="auto" hangingPunct="1">
              <a:spcAft>
                <a:spcPts val="0"/>
              </a:spcAft>
              <a:buClr>
                <a:schemeClr val="accent3"/>
              </a:buClr>
              <a:buFont typeface="Wingdings" pitchFamily="2" charset="2"/>
              <a:buChar char="ü"/>
              <a:defRPr/>
            </a:pPr>
            <a:r>
              <a:rPr lang="fr-FR" sz="2000" dirty="0"/>
              <a:t>Assister par son armée le suzerain</a:t>
            </a:r>
          </a:p>
          <a:p>
            <a:pPr marL="274320" indent="-274320" eaLnBrk="1" fontAlgn="auto" hangingPunct="1">
              <a:spcAft>
                <a:spcPts val="0"/>
              </a:spcAft>
              <a:buClr>
                <a:schemeClr val="accent3"/>
              </a:buClr>
              <a:buFont typeface="Wingdings" pitchFamily="2" charset="2"/>
              <a:buChar char="ü"/>
              <a:defRPr/>
            </a:pPr>
            <a:r>
              <a:rPr lang="fr-FR" sz="2000" dirty="0"/>
              <a:t>Payer un tribut régulier</a:t>
            </a:r>
          </a:p>
          <a:p>
            <a:pPr marL="274320" indent="-274320" eaLnBrk="1" fontAlgn="auto" hangingPunct="1">
              <a:spcAft>
                <a:spcPts val="0"/>
              </a:spcAft>
              <a:buClr>
                <a:schemeClr val="accent3"/>
              </a:buClr>
              <a:buFont typeface="Wingdings" pitchFamily="2" charset="2"/>
              <a:buChar char="ü"/>
              <a:defRPr/>
            </a:pPr>
            <a:r>
              <a:rPr lang="fr-FR" sz="2000" dirty="0"/>
              <a:t>Restituer les fugitifs (extradition)</a:t>
            </a:r>
          </a:p>
          <a:p>
            <a:pPr marL="274320" indent="-274320" eaLnBrk="1" fontAlgn="auto" hangingPunct="1">
              <a:spcAft>
                <a:spcPts val="0"/>
              </a:spcAft>
              <a:buClr>
                <a:schemeClr val="accent3"/>
              </a:buClr>
              <a:buFont typeface="Wingdings" pitchFamily="2" charset="2"/>
              <a:buChar char="ü"/>
              <a:defRPr/>
            </a:pPr>
            <a:r>
              <a:rPr lang="fr-FR" sz="2000" dirty="0"/>
              <a:t>Rester loyal et fidèle</a:t>
            </a:r>
          </a:p>
          <a:p>
            <a:pPr marL="274320" indent="-274320" eaLnBrk="1" fontAlgn="auto" hangingPunct="1">
              <a:spcAft>
                <a:spcPts val="0"/>
              </a:spcAft>
              <a:buClr>
                <a:schemeClr val="accent3"/>
              </a:buClr>
              <a:buFont typeface="Wingdings" pitchFamily="2" charset="2"/>
              <a:buChar char="ü"/>
              <a:defRPr/>
            </a:pPr>
            <a:endParaRPr lang="fr-FR" sz="2000" dirty="0"/>
          </a:p>
          <a:p>
            <a:pPr marL="274320" indent="-274320" eaLnBrk="1" fontAlgn="auto" hangingPunct="1">
              <a:spcAft>
                <a:spcPts val="0"/>
              </a:spcAft>
              <a:buClr>
                <a:schemeClr val="accent3"/>
              </a:buClr>
              <a:buFont typeface="Wingdings" pitchFamily="2" charset="2"/>
              <a:buChar char="ü"/>
              <a:defRPr/>
            </a:pPr>
            <a:endParaRPr lang="fr-FR" sz="2000" dirty="0"/>
          </a:p>
        </p:txBody>
      </p:sp>
    </p:spTree>
    <p:extLst>
      <p:ext uri="{BB962C8B-B14F-4D97-AF65-F5344CB8AC3E}">
        <p14:creationId xmlns:p14="http://schemas.microsoft.com/office/powerpoint/2010/main" val="2504657217"/>
      </p:ext>
    </p:extLst>
  </p:cSld>
  <p:clrMapOvr>
    <a:masterClrMapping/>
  </p:clrMapOvr>
  <mc:AlternateContent xmlns:mc="http://schemas.openxmlformats.org/markup-compatibility/2006" xmlns:p14="http://schemas.microsoft.com/office/powerpoint/2010/main">
    <mc:Choice Requires="p14">
      <p:transition spd="slow" p14:dur="2000" advTm="135386"/>
    </mc:Choice>
    <mc:Fallback xmlns="">
      <p:transition spd="slow" advTm="135386"/>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1"/>
          <p:cNvSpPr>
            <a:spLocks noGrp="1"/>
          </p:cNvSpPr>
          <p:nvPr>
            <p:ph type="title"/>
          </p:nvPr>
        </p:nvSpPr>
        <p:spPr>
          <a:xfrm>
            <a:off x="457200" y="570398"/>
            <a:ext cx="8229600" cy="715332"/>
          </a:xfrm>
          <a:noFill/>
          <a:ln>
            <a:miter lim="800000"/>
            <a:headEnd/>
            <a:tailEnd/>
          </a:ln>
          <a:scene3d>
            <a:camera prst="orthographicFront"/>
            <a:lightRig rig="threePt" dir="t"/>
          </a:scene3d>
          <a:sp3d/>
        </p:spPr>
        <p:txBody>
          <a:bodyPr rtlCol="0">
            <a:normAutofit/>
          </a:bodyPr>
          <a:lstStyle/>
          <a:p>
            <a:pPr algn="ctr" eaLnBrk="1" fontAlgn="auto" hangingPunct="1">
              <a:spcAft>
                <a:spcPts val="0"/>
              </a:spcAft>
              <a:defRPr/>
            </a:pPr>
            <a:r>
              <a:rPr lang="fr-FR" sz="3600" dirty="0">
                <a:solidFill>
                  <a:schemeClr val="accent1">
                    <a:lumMod val="75000"/>
                  </a:schemeClr>
                </a:solidFill>
                <a:effectLst>
                  <a:outerShdw blurRad="38100" dist="38100" dir="2700000" algn="tl">
                    <a:srgbClr val="000000">
                      <a:alpha val="43137"/>
                    </a:srgbClr>
                  </a:outerShdw>
                </a:effectLst>
              </a:rPr>
              <a:t>Le principe des alliances de vassalité </a:t>
            </a:r>
          </a:p>
        </p:txBody>
      </p:sp>
      <p:sp>
        <p:nvSpPr>
          <p:cNvPr id="6" name="Espace réservé du contenu 5"/>
          <p:cNvSpPr>
            <a:spLocks noGrp="1"/>
          </p:cNvSpPr>
          <p:nvPr>
            <p:ph sz="half" idx="1"/>
          </p:nvPr>
        </p:nvSpPr>
        <p:spPr>
          <a:xfrm>
            <a:off x="500063" y="1854200"/>
            <a:ext cx="4038600" cy="5003800"/>
          </a:xfrm>
        </p:spPr>
        <p:txBody>
          <a:bodyPr rtlCol="0">
            <a:normAutofit/>
          </a:bodyPr>
          <a:lstStyle/>
          <a:p>
            <a:pPr marL="274320" indent="-274320" algn="ctr" eaLnBrk="1" fontAlgn="auto" hangingPunct="1">
              <a:spcAft>
                <a:spcPts val="0"/>
              </a:spcAft>
              <a:buClr>
                <a:schemeClr val="accent3"/>
              </a:buClr>
              <a:buFont typeface="Wingdings 2" pitchFamily="18" charset="2"/>
              <a:buNone/>
              <a:defRPr/>
            </a:pPr>
            <a:r>
              <a:rPr lang="fr-FR" dirty="0">
                <a:solidFill>
                  <a:schemeClr val="accent1">
                    <a:lumMod val="75000"/>
                  </a:schemeClr>
                </a:solidFill>
              </a:rPr>
              <a:t>SUZERAIN</a:t>
            </a:r>
          </a:p>
          <a:p>
            <a:pPr marL="274320" indent="-274320" eaLnBrk="1" fontAlgn="auto" hangingPunct="1">
              <a:spcAft>
                <a:spcPts val="0"/>
              </a:spcAft>
              <a:buClr>
                <a:schemeClr val="accent3"/>
              </a:buClr>
              <a:buFont typeface="Wingdings" pitchFamily="2" charset="2"/>
              <a:buChar char="ü"/>
              <a:defRPr/>
            </a:pPr>
            <a:r>
              <a:rPr lang="fr-FR" sz="2000" dirty="0"/>
              <a:t>Protéger le vassal s’il est menacé par une armée extérieure, assure la pérennité de ses frontières</a:t>
            </a:r>
          </a:p>
          <a:p>
            <a:pPr marL="274320" indent="-274320" eaLnBrk="1" fontAlgn="auto" hangingPunct="1">
              <a:spcAft>
                <a:spcPts val="0"/>
              </a:spcAft>
              <a:buClr>
                <a:schemeClr val="accent3"/>
              </a:buClr>
              <a:buFont typeface="Wingdings" pitchFamily="2" charset="2"/>
              <a:buChar char="ü"/>
              <a:defRPr/>
            </a:pPr>
            <a:r>
              <a:rPr lang="fr-FR" sz="2000" dirty="0"/>
              <a:t>Veille à la succession royale chez le vassal</a:t>
            </a:r>
          </a:p>
          <a:p>
            <a:pPr marL="274320" indent="-274320" eaLnBrk="1" fontAlgn="auto" hangingPunct="1">
              <a:spcAft>
                <a:spcPts val="0"/>
              </a:spcAft>
              <a:buClr>
                <a:schemeClr val="accent3"/>
              </a:buClr>
              <a:buFont typeface="Wingdings" pitchFamily="2" charset="2"/>
              <a:buChar char="ü"/>
              <a:defRPr/>
            </a:pPr>
            <a:endParaRPr lang="fr-FR" sz="2000" dirty="0"/>
          </a:p>
        </p:txBody>
      </p:sp>
      <p:sp>
        <p:nvSpPr>
          <p:cNvPr id="7" name="Espace réservé du contenu 6"/>
          <p:cNvSpPr>
            <a:spLocks noGrp="1"/>
          </p:cNvSpPr>
          <p:nvPr>
            <p:ph sz="half" idx="2"/>
          </p:nvPr>
        </p:nvSpPr>
        <p:spPr>
          <a:xfrm>
            <a:off x="4643438" y="1925638"/>
            <a:ext cx="4038600" cy="4932362"/>
          </a:xfrm>
        </p:spPr>
        <p:txBody>
          <a:bodyPr rtlCol="0">
            <a:normAutofit/>
          </a:bodyPr>
          <a:lstStyle/>
          <a:p>
            <a:pPr marL="274320" indent="-274320" algn="ctr" eaLnBrk="1" fontAlgn="auto" hangingPunct="1">
              <a:spcAft>
                <a:spcPts val="0"/>
              </a:spcAft>
              <a:buClr>
                <a:schemeClr val="accent3"/>
              </a:buClr>
              <a:buFont typeface="Wingdings 2" pitchFamily="18" charset="2"/>
              <a:buNone/>
              <a:defRPr/>
            </a:pPr>
            <a:r>
              <a:rPr lang="fr-FR" dirty="0">
                <a:solidFill>
                  <a:schemeClr val="accent1">
                    <a:lumMod val="75000"/>
                  </a:schemeClr>
                </a:solidFill>
              </a:rPr>
              <a:t>VASSAL</a:t>
            </a:r>
          </a:p>
          <a:p>
            <a:pPr marL="274320" indent="-274320" eaLnBrk="1" fontAlgn="auto" hangingPunct="1">
              <a:spcAft>
                <a:spcPts val="0"/>
              </a:spcAft>
              <a:buClr>
                <a:schemeClr val="accent3"/>
              </a:buClr>
              <a:buFont typeface="Wingdings" pitchFamily="2" charset="2"/>
              <a:buChar char="ü"/>
              <a:defRPr/>
            </a:pPr>
            <a:r>
              <a:rPr lang="fr-FR" sz="2000" dirty="0"/>
              <a:t>Soumettre sa politique extérieure au suzerain</a:t>
            </a:r>
          </a:p>
          <a:p>
            <a:pPr marL="274320" indent="-274320" eaLnBrk="1" fontAlgn="auto" hangingPunct="1">
              <a:spcAft>
                <a:spcPts val="0"/>
              </a:spcAft>
              <a:buClr>
                <a:schemeClr val="accent3"/>
              </a:buClr>
              <a:buFont typeface="Wingdings" pitchFamily="2" charset="2"/>
              <a:buChar char="ü"/>
              <a:defRPr/>
            </a:pPr>
            <a:r>
              <a:rPr lang="fr-FR" sz="2000" dirty="0"/>
              <a:t>Assister par son armée le suzerain</a:t>
            </a:r>
          </a:p>
          <a:p>
            <a:pPr marL="274320" indent="-274320" eaLnBrk="1" fontAlgn="auto" hangingPunct="1">
              <a:spcAft>
                <a:spcPts val="0"/>
              </a:spcAft>
              <a:buClr>
                <a:schemeClr val="accent3"/>
              </a:buClr>
              <a:buFont typeface="Wingdings" pitchFamily="2" charset="2"/>
              <a:buChar char="ü"/>
              <a:defRPr/>
            </a:pPr>
            <a:r>
              <a:rPr lang="fr-FR" sz="2000" dirty="0"/>
              <a:t>Payer un tribut régulier</a:t>
            </a:r>
          </a:p>
          <a:p>
            <a:pPr marL="274320" indent="-274320" eaLnBrk="1" fontAlgn="auto" hangingPunct="1">
              <a:spcAft>
                <a:spcPts val="0"/>
              </a:spcAft>
              <a:buClr>
                <a:schemeClr val="accent3"/>
              </a:buClr>
              <a:buFont typeface="Wingdings" pitchFamily="2" charset="2"/>
              <a:buChar char="ü"/>
              <a:defRPr/>
            </a:pPr>
            <a:r>
              <a:rPr lang="fr-FR" sz="2000" dirty="0"/>
              <a:t>Restituer les fugitifs (extradition)</a:t>
            </a:r>
          </a:p>
          <a:p>
            <a:pPr marL="274320" indent="-274320" eaLnBrk="1" fontAlgn="auto" hangingPunct="1">
              <a:spcAft>
                <a:spcPts val="0"/>
              </a:spcAft>
              <a:buClr>
                <a:schemeClr val="accent3"/>
              </a:buClr>
              <a:buFont typeface="Wingdings" pitchFamily="2" charset="2"/>
              <a:buChar char="ü"/>
              <a:defRPr/>
            </a:pPr>
            <a:r>
              <a:rPr lang="fr-FR" sz="2000" dirty="0"/>
              <a:t>Rester loyal et fidèle</a:t>
            </a:r>
          </a:p>
          <a:p>
            <a:pPr marL="274320" indent="-274320" eaLnBrk="1" fontAlgn="auto" hangingPunct="1">
              <a:spcAft>
                <a:spcPts val="0"/>
              </a:spcAft>
              <a:buClr>
                <a:schemeClr val="accent3"/>
              </a:buClr>
              <a:buFont typeface="Wingdings" pitchFamily="2" charset="2"/>
              <a:buChar char="ü"/>
              <a:defRPr/>
            </a:pPr>
            <a:endParaRPr lang="fr-FR" sz="2000" dirty="0"/>
          </a:p>
          <a:p>
            <a:pPr marL="274320" indent="-274320" eaLnBrk="1" fontAlgn="auto" hangingPunct="1">
              <a:spcAft>
                <a:spcPts val="0"/>
              </a:spcAft>
              <a:buClr>
                <a:schemeClr val="accent3"/>
              </a:buClr>
              <a:buFont typeface="Wingdings" pitchFamily="2" charset="2"/>
              <a:buChar char="ü"/>
              <a:defRPr/>
            </a:pPr>
            <a:endParaRPr lang="fr-FR" sz="2000" dirty="0"/>
          </a:p>
        </p:txBody>
      </p:sp>
    </p:spTree>
    <p:extLst>
      <p:ext uri="{BB962C8B-B14F-4D97-AF65-F5344CB8AC3E}">
        <p14:creationId xmlns:p14="http://schemas.microsoft.com/office/powerpoint/2010/main" val="4026931196"/>
      </p:ext>
    </p:extLst>
  </p:cSld>
  <p:clrMapOvr>
    <a:masterClrMapping/>
  </p:clrMapOvr>
  <mc:AlternateContent xmlns:mc="http://schemas.openxmlformats.org/markup-compatibility/2006" xmlns:p14="http://schemas.microsoft.com/office/powerpoint/2010/main">
    <mc:Choice Requires="p14">
      <p:transition spd="slow" p14:dur="2000" advTm="1045"/>
    </mc:Choice>
    <mc:Fallback xmlns="">
      <p:transition spd="slow" advTm="1045"/>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GB" dirty="0"/>
              <a:t>Plan</a:t>
            </a:r>
          </a:p>
        </p:txBody>
      </p:sp>
      <p:sp>
        <p:nvSpPr>
          <p:cNvPr id="3" name="Espace réservé du contenu 2"/>
          <p:cNvSpPr>
            <a:spLocks noGrp="1"/>
          </p:cNvSpPr>
          <p:nvPr>
            <p:ph idx="1"/>
          </p:nvPr>
        </p:nvSpPr>
        <p:spPr/>
        <p:txBody>
          <a:bodyPr/>
          <a:lstStyle/>
          <a:p>
            <a:pPr marL="514350" indent="-514350">
              <a:buFont typeface="+mj-lt"/>
              <a:buAutoNum type="arabicPeriod"/>
            </a:pPr>
            <a:r>
              <a:rPr lang="en-GB" dirty="0" err="1"/>
              <a:t>Constats</a:t>
            </a:r>
            <a:r>
              <a:rPr lang="en-GB" dirty="0"/>
              <a:t> </a:t>
            </a:r>
            <a:r>
              <a:rPr lang="en-GB" dirty="0" err="1"/>
              <a:t>empiriques</a:t>
            </a:r>
            <a:r>
              <a:rPr lang="en-GB" dirty="0"/>
              <a:t> </a:t>
            </a:r>
            <a:r>
              <a:rPr lang="en-GB" dirty="0" err="1"/>
              <a:t>d’une</a:t>
            </a:r>
            <a:r>
              <a:rPr lang="en-GB" dirty="0"/>
              <a:t> </a:t>
            </a:r>
            <a:r>
              <a:rPr lang="en-GB" dirty="0" err="1"/>
              <a:t>complexité</a:t>
            </a:r>
            <a:r>
              <a:rPr lang="en-GB" dirty="0"/>
              <a:t> au sein du </a:t>
            </a:r>
            <a:r>
              <a:rPr lang="en-GB" dirty="0" err="1"/>
              <a:t>Pentateuque</a:t>
            </a:r>
            <a:endParaRPr lang="en-GB" dirty="0"/>
          </a:p>
          <a:p>
            <a:pPr marL="514350" indent="-514350">
              <a:buFont typeface="+mj-lt"/>
              <a:buAutoNum type="arabicPeriod"/>
            </a:pPr>
            <a:r>
              <a:rPr lang="en-GB" dirty="0" err="1"/>
              <a:t>Hypothèses</a:t>
            </a:r>
            <a:r>
              <a:rPr lang="en-GB" dirty="0"/>
              <a:t> sur la formation du </a:t>
            </a:r>
            <a:r>
              <a:rPr lang="en-GB" dirty="0" err="1"/>
              <a:t>Pentateuque</a:t>
            </a:r>
            <a:endParaRPr lang="en-GB" dirty="0"/>
          </a:p>
          <a:p>
            <a:pPr marL="514350" indent="-514350">
              <a:buFont typeface="+mj-lt"/>
              <a:buAutoNum type="arabicPeriod"/>
            </a:pPr>
            <a:r>
              <a:rPr lang="en-GB" b="1" dirty="0" err="1"/>
              <a:t>Herméneutique</a:t>
            </a:r>
            <a:r>
              <a:rPr lang="en-GB" b="1" dirty="0"/>
              <a:t> </a:t>
            </a:r>
            <a:r>
              <a:rPr lang="en-GB" b="1" dirty="0" err="1"/>
              <a:t>implicite</a:t>
            </a:r>
            <a:r>
              <a:rPr lang="en-GB" b="1" dirty="0"/>
              <a:t> du </a:t>
            </a:r>
            <a:r>
              <a:rPr lang="en-GB" b="1" dirty="0" err="1"/>
              <a:t>Pentateuque</a:t>
            </a:r>
            <a:endParaRPr lang="en-GB" b="1" dirty="0"/>
          </a:p>
        </p:txBody>
      </p:sp>
    </p:spTree>
    <p:extLst>
      <p:ext uri="{BB962C8B-B14F-4D97-AF65-F5344CB8AC3E}">
        <p14:creationId xmlns:p14="http://schemas.microsoft.com/office/powerpoint/2010/main" val="1869893117"/>
      </p:ext>
    </p:extLst>
  </p:cSld>
  <p:clrMapOvr>
    <a:masterClrMapping/>
  </p:clrMapOvr>
  <mc:AlternateContent xmlns:mc="http://schemas.openxmlformats.org/markup-compatibility/2006" xmlns:p14="http://schemas.microsoft.com/office/powerpoint/2010/main">
    <mc:Choice Requires="p14">
      <p:transition spd="slow" p14:dur="2000" advTm="84696"/>
    </mc:Choice>
    <mc:Fallback xmlns="">
      <p:transition spd="slow" advTm="84696"/>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4" name="Espace réservé du contenu 3"/>
          <p:cNvGraphicFramePr>
            <a:graphicFrameLocks noGrp="1"/>
          </p:cNvGraphicFramePr>
          <p:nvPr>
            <p:ph idx="1"/>
          </p:nvPr>
        </p:nvGraphicFramePr>
        <p:xfrm>
          <a:off x="143691" y="470262"/>
          <a:ext cx="8882743" cy="5522370"/>
        </p:xfrm>
        <a:graphic>
          <a:graphicData uri="http://schemas.openxmlformats.org/drawingml/2006/table">
            <a:tbl>
              <a:tblPr>
                <a:tableStyleId>{5C22544A-7EE6-4342-B048-85BDC9FD1C3A}</a:tableStyleId>
              </a:tblPr>
              <a:tblGrid>
                <a:gridCol w="4157102">
                  <a:extLst>
                    <a:ext uri="{9D8B030D-6E8A-4147-A177-3AD203B41FA5}">
                      <a16:colId xmlns:a16="http://schemas.microsoft.com/office/drawing/2014/main" val="20000"/>
                    </a:ext>
                  </a:extLst>
                </a:gridCol>
                <a:gridCol w="4725641">
                  <a:extLst>
                    <a:ext uri="{9D8B030D-6E8A-4147-A177-3AD203B41FA5}">
                      <a16:colId xmlns:a16="http://schemas.microsoft.com/office/drawing/2014/main" val="20001"/>
                    </a:ext>
                  </a:extLst>
                </a:gridCol>
              </a:tblGrid>
              <a:tr h="452960">
                <a:tc>
                  <a:txBody>
                    <a:bodyPr/>
                    <a:lstStyle/>
                    <a:p>
                      <a:pPr algn="ctr">
                        <a:spcAft>
                          <a:spcPts val="0"/>
                        </a:spcAft>
                      </a:pPr>
                      <a:r>
                        <a:rPr lang="fr-FR" sz="2000" b="1" kern="50" dirty="0">
                          <a:effectLst/>
                        </a:rPr>
                        <a:t>Plan d'un traité de vassalité</a:t>
                      </a:r>
                      <a:endParaRPr lang="fr-FR" sz="2000" b="1" kern="50" dirty="0">
                        <a:effectLst/>
                        <a:latin typeface="Times New Roman" panose="02020603050405020304" pitchFamily="18" charset="0"/>
                        <a:ea typeface="SimSun" panose="02010600030101010101" pitchFamily="2" charset="-122"/>
                        <a:cs typeface="Mangal"/>
                      </a:endParaRPr>
                    </a:p>
                  </a:txBody>
                  <a:tcPr marL="34925" marR="34925" marT="34925" marB="34925"/>
                </a:tc>
                <a:tc>
                  <a:txBody>
                    <a:bodyPr/>
                    <a:lstStyle/>
                    <a:p>
                      <a:pPr algn="ctr">
                        <a:spcAft>
                          <a:spcPts val="0"/>
                        </a:spcAft>
                      </a:pPr>
                      <a:r>
                        <a:rPr lang="fr-FR" sz="2000" b="1" kern="50" dirty="0">
                          <a:effectLst/>
                        </a:rPr>
                        <a:t>Deutéronome</a:t>
                      </a:r>
                      <a:endParaRPr lang="fr-FR" sz="2000" b="1" kern="50" dirty="0">
                        <a:effectLst/>
                        <a:latin typeface="Times New Roman" panose="02020603050405020304" pitchFamily="18" charset="0"/>
                        <a:ea typeface="SimSun" panose="02010600030101010101" pitchFamily="2" charset="-122"/>
                        <a:cs typeface="Mangal"/>
                      </a:endParaRPr>
                    </a:p>
                  </a:txBody>
                  <a:tcPr marL="34925" marR="34925" marT="34925" marB="34925"/>
                </a:tc>
                <a:extLst>
                  <a:ext uri="{0D108BD9-81ED-4DB2-BD59-A6C34878D82A}">
                    <a16:rowId xmlns:a16="http://schemas.microsoft.com/office/drawing/2014/main" val="10000"/>
                  </a:ext>
                </a:extLst>
              </a:tr>
              <a:tr h="397836">
                <a:tc>
                  <a:txBody>
                    <a:bodyPr/>
                    <a:lstStyle/>
                    <a:p>
                      <a:pPr algn="just">
                        <a:spcAft>
                          <a:spcPts val="0"/>
                        </a:spcAft>
                      </a:pPr>
                      <a:r>
                        <a:rPr lang="fr-FR" sz="2000" kern="50" dirty="0">
                          <a:effectLst/>
                        </a:rPr>
                        <a:t>Préambule (présentations)</a:t>
                      </a:r>
                      <a:endParaRPr lang="fr-FR" sz="2000" kern="50" dirty="0">
                        <a:effectLst/>
                        <a:latin typeface="Times New Roman" panose="02020603050405020304" pitchFamily="18" charset="0"/>
                        <a:ea typeface="SimSun" panose="02010600030101010101" pitchFamily="2" charset="-122"/>
                        <a:cs typeface="Mangal"/>
                      </a:endParaRPr>
                    </a:p>
                  </a:txBody>
                  <a:tcPr marL="34925" marR="34925" marT="34925" marB="34925"/>
                </a:tc>
                <a:tc>
                  <a:txBody>
                    <a:bodyPr/>
                    <a:lstStyle/>
                    <a:p>
                      <a:pPr algn="just">
                        <a:spcAft>
                          <a:spcPts val="0"/>
                        </a:spcAft>
                      </a:pPr>
                      <a:r>
                        <a:rPr lang="fr-FR" sz="2000" kern="50" dirty="0" err="1">
                          <a:effectLst/>
                        </a:rPr>
                        <a:t>Dt</a:t>
                      </a:r>
                      <a:r>
                        <a:rPr lang="fr-FR" sz="2000" kern="50" dirty="0">
                          <a:effectLst/>
                        </a:rPr>
                        <a:t> 1.1-5 (Moïse transmet le message de Dieu au peuple)</a:t>
                      </a:r>
                      <a:endParaRPr lang="fr-FR" sz="2000" kern="50" dirty="0">
                        <a:effectLst/>
                        <a:latin typeface="Times New Roman" panose="02020603050405020304" pitchFamily="18" charset="0"/>
                        <a:ea typeface="SimSun" panose="02010600030101010101" pitchFamily="2" charset="-122"/>
                        <a:cs typeface="Mangal"/>
                      </a:endParaRPr>
                    </a:p>
                  </a:txBody>
                  <a:tcPr marL="34925" marR="34925" marT="34925" marB="34925"/>
                </a:tc>
                <a:extLst>
                  <a:ext uri="{0D108BD9-81ED-4DB2-BD59-A6C34878D82A}">
                    <a16:rowId xmlns:a16="http://schemas.microsoft.com/office/drawing/2014/main" val="10001"/>
                  </a:ext>
                </a:extLst>
              </a:tr>
              <a:tr h="611134">
                <a:tc>
                  <a:txBody>
                    <a:bodyPr/>
                    <a:lstStyle/>
                    <a:p>
                      <a:pPr algn="just">
                        <a:spcAft>
                          <a:spcPts val="0"/>
                        </a:spcAft>
                      </a:pPr>
                      <a:r>
                        <a:rPr lang="fr-FR" sz="2000" kern="50" dirty="0">
                          <a:effectLst/>
                        </a:rPr>
                        <a:t>Rappel historique sur les relations passées entre les deux peuples</a:t>
                      </a:r>
                      <a:endParaRPr lang="fr-FR" sz="2000" kern="50" dirty="0">
                        <a:effectLst/>
                        <a:latin typeface="Times New Roman" panose="02020603050405020304" pitchFamily="18" charset="0"/>
                        <a:ea typeface="SimSun" panose="02010600030101010101" pitchFamily="2" charset="-122"/>
                        <a:cs typeface="Mangal"/>
                      </a:endParaRPr>
                    </a:p>
                  </a:txBody>
                  <a:tcPr marL="34925" marR="34925" marT="34925" marB="34925"/>
                </a:tc>
                <a:tc>
                  <a:txBody>
                    <a:bodyPr/>
                    <a:lstStyle/>
                    <a:p>
                      <a:pPr algn="just">
                        <a:spcAft>
                          <a:spcPts val="0"/>
                        </a:spcAft>
                      </a:pPr>
                      <a:r>
                        <a:rPr lang="fr-FR" sz="2000" kern="50">
                          <a:effectLst/>
                        </a:rPr>
                        <a:t>Dt 1.6-4.49 (comment Dieu a guidé son peuple jusque-là)</a:t>
                      </a:r>
                      <a:endParaRPr lang="fr-FR" sz="2000" kern="50">
                        <a:effectLst/>
                        <a:latin typeface="Times New Roman" panose="02020603050405020304" pitchFamily="18" charset="0"/>
                        <a:ea typeface="SimSun" panose="02010600030101010101" pitchFamily="2" charset="-122"/>
                        <a:cs typeface="Mangal"/>
                      </a:endParaRPr>
                    </a:p>
                  </a:txBody>
                  <a:tcPr marL="34925" marR="34925" marT="34925" marB="34925"/>
                </a:tc>
                <a:extLst>
                  <a:ext uri="{0D108BD9-81ED-4DB2-BD59-A6C34878D82A}">
                    <a16:rowId xmlns:a16="http://schemas.microsoft.com/office/drawing/2014/main" val="10002"/>
                  </a:ext>
                </a:extLst>
              </a:tr>
              <a:tr h="452960">
                <a:tc>
                  <a:txBody>
                    <a:bodyPr/>
                    <a:lstStyle/>
                    <a:p>
                      <a:pPr algn="just">
                        <a:spcAft>
                          <a:spcPts val="0"/>
                        </a:spcAft>
                      </a:pPr>
                      <a:r>
                        <a:rPr lang="fr-FR" sz="2000" kern="50" dirty="0">
                          <a:effectLst/>
                        </a:rPr>
                        <a:t>Engagements pris par les partenaires</a:t>
                      </a:r>
                      <a:endParaRPr lang="fr-FR" sz="2000" kern="50" dirty="0">
                        <a:effectLst/>
                        <a:latin typeface="Times New Roman" panose="02020603050405020304" pitchFamily="18" charset="0"/>
                        <a:ea typeface="SimSun" panose="02010600030101010101" pitchFamily="2" charset="-122"/>
                        <a:cs typeface="Mangal"/>
                      </a:endParaRPr>
                    </a:p>
                  </a:txBody>
                  <a:tcPr marL="34925" marR="34925" marT="34925" marB="34925"/>
                </a:tc>
                <a:tc>
                  <a:txBody>
                    <a:bodyPr/>
                    <a:lstStyle/>
                    <a:p>
                      <a:pPr algn="just">
                        <a:spcAft>
                          <a:spcPts val="0"/>
                        </a:spcAft>
                      </a:pPr>
                      <a:r>
                        <a:rPr lang="fr-FR" sz="2000" kern="50">
                          <a:effectLst/>
                        </a:rPr>
                        <a:t>Dt 5-26 (détail des lois)</a:t>
                      </a:r>
                      <a:endParaRPr lang="fr-FR" sz="2000" kern="50">
                        <a:effectLst/>
                        <a:latin typeface="Times New Roman" panose="02020603050405020304" pitchFamily="18" charset="0"/>
                        <a:ea typeface="SimSun" panose="02010600030101010101" pitchFamily="2" charset="-122"/>
                        <a:cs typeface="Mangal"/>
                      </a:endParaRPr>
                    </a:p>
                  </a:txBody>
                  <a:tcPr marL="34925" marR="34925" marT="34925" marB="34925"/>
                </a:tc>
                <a:extLst>
                  <a:ext uri="{0D108BD9-81ED-4DB2-BD59-A6C34878D82A}">
                    <a16:rowId xmlns:a16="http://schemas.microsoft.com/office/drawing/2014/main" val="10003"/>
                  </a:ext>
                </a:extLst>
              </a:tr>
              <a:tr h="613530">
                <a:tc>
                  <a:txBody>
                    <a:bodyPr/>
                    <a:lstStyle/>
                    <a:p>
                      <a:pPr algn="just">
                        <a:spcAft>
                          <a:spcPts val="0"/>
                        </a:spcAft>
                      </a:pPr>
                      <a:r>
                        <a:rPr lang="fr-FR" sz="2000" kern="50">
                          <a:effectLst/>
                        </a:rPr>
                        <a:t>Dépôt officiel du document d'alliance, sa lecture</a:t>
                      </a:r>
                      <a:endParaRPr lang="fr-FR" sz="2000" kern="50">
                        <a:effectLst/>
                        <a:latin typeface="Times New Roman" panose="02020603050405020304" pitchFamily="18" charset="0"/>
                        <a:ea typeface="SimSun" panose="02010600030101010101" pitchFamily="2" charset="-122"/>
                        <a:cs typeface="Mangal"/>
                      </a:endParaRPr>
                    </a:p>
                  </a:txBody>
                  <a:tcPr marL="34925" marR="34925" marT="34925" marB="34925"/>
                </a:tc>
                <a:tc>
                  <a:txBody>
                    <a:bodyPr/>
                    <a:lstStyle/>
                    <a:p>
                      <a:pPr algn="just">
                        <a:spcAft>
                          <a:spcPts val="0"/>
                        </a:spcAft>
                      </a:pPr>
                      <a:r>
                        <a:rPr lang="fr-FR" sz="2000" kern="50" dirty="0" err="1">
                          <a:effectLst/>
                        </a:rPr>
                        <a:t>Dt</a:t>
                      </a:r>
                      <a:r>
                        <a:rPr lang="fr-FR" sz="2000" kern="50" dirty="0">
                          <a:effectLst/>
                        </a:rPr>
                        <a:t> 31.9-13, 24-26 (Loi déposée dans l'arche et censée être lue au peuple tous les 7 ans)</a:t>
                      </a:r>
                      <a:endParaRPr lang="fr-FR" sz="2000" kern="50" dirty="0">
                        <a:effectLst/>
                        <a:latin typeface="Times New Roman" panose="02020603050405020304" pitchFamily="18" charset="0"/>
                        <a:ea typeface="SimSun" panose="02010600030101010101" pitchFamily="2" charset="-122"/>
                        <a:cs typeface="Mangal"/>
                      </a:endParaRPr>
                    </a:p>
                  </a:txBody>
                  <a:tcPr marL="34925" marR="34925" marT="34925" marB="34925"/>
                </a:tc>
                <a:extLst>
                  <a:ext uri="{0D108BD9-81ED-4DB2-BD59-A6C34878D82A}">
                    <a16:rowId xmlns:a16="http://schemas.microsoft.com/office/drawing/2014/main" val="10004"/>
                  </a:ext>
                </a:extLst>
              </a:tr>
              <a:tr h="790879">
                <a:tc>
                  <a:txBody>
                    <a:bodyPr/>
                    <a:lstStyle/>
                    <a:p>
                      <a:pPr algn="just">
                        <a:spcAft>
                          <a:spcPts val="0"/>
                        </a:spcAft>
                      </a:pPr>
                      <a:r>
                        <a:rPr lang="fr-FR" sz="2000" kern="50">
                          <a:effectLst/>
                        </a:rPr>
                        <a:t>Témoins</a:t>
                      </a:r>
                      <a:endParaRPr lang="fr-FR" sz="2000" kern="50">
                        <a:effectLst/>
                        <a:latin typeface="Times New Roman" panose="02020603050405020304" pitchFamily="18" charset="0"/>
                        <a:ea typeface="SimSun" panose="02010600030101010101" pitchFamily="2" charset="-122"/>
                        <a:cs typeface="Mangal"/>
                      </a:endParaRPr>
                    </a:p>
                  </a:txBody>
                  <a:tcPr marL="34925" marR="34925" marT="34925" marB="34925"/>
                </a:tc>
                <a:tc>
                  <a:txBody>
                    <a:bodyPr/>
                    <a:lstStyle/>
                    <a:p>
                      <a:pPr algn="just">
                        <a:spcAft>
                          <a:spcPts val="0"/>
                        </a:spcAft>
                      </a:pPr>
                      <a:r>
                        <a:rPr lang="fr-FR" sz="2000" kern="50" dirty="0" err="1">
                          <a:effectLst/>
                        </a:rPr>
                        <a:t>Dt</a:t>
                      </a:r>
                      <a:r>
                        <a:rPr lang="fr-FR" sz="2000" kern="50" dirty="0">
                          <a:effectLst/>
                        </a:rPr>
                        <a:t> 30.19 ; 31.19-22, 26 (le ciel et la terre sont pris à témoin, mais le chant de </a:t>
                      </a:r>
                      <a:r>
                        <a:rPr lang="fr-FR" sz="2000" kern="50" dirty="0" err="1">
                          <a:effectLst/>
                        </a:rPr>
                        <a:t>Dt</a:t>
                      </a:r>
                      <a:r>
                        <a:rPr lang="fr-FR" sz="2000" kern="50" dirty="0">
                          <a:effectLst/>
                        </a:rPr>
                        <a:t> 32 et le livre de la Loi lui-même serviront aussi de rappels-témoins)</a:t>
                      </a:r>
                      <a:endParaRPr lang="fr-FR" sz="2000" kern="50" dirty="0">
                        <a:effectLst/>
                        <a:latin typeface="Times New Roman" panose="02020603050405020304" pitchFamily="18" charset="0"/>
                        <a:ea typeface="SimSun" panose="02010600030101010101" pitchFamily="2" charset="-122"/>
                        <a:cs typeface="Mangal"/>
                      </a:endParaRPr>
                    </a:p>
                  </a:txBody>
                  <a:tcPr marL="34925" marR="34925" marT="34925" marB="34925"/>
                </a:tc>
                <a:extLst>
                  <a:ext uri="{0D108BD9-81ED-4DB2-BD59-A6C34878D82A}">
                    <a16:rowId xmlns:a16="http://schemas.microsoft.com/office/drawing/2014/main" val="10005"/>
                  </a:ext>
                </a:extLst>
              </a:tr>
              <a:tr h="1135136">
                <a:tc>
                  <a:txBody>
                    <a:bodyPr/>
                    <a:lstStyle/>
                    <a:p>
                      <a:pPr algn="just">
                        <a:spcAft>
                          <a:spcPts val="0"/>
                        </a:spcAft>
                      </a:pPr>
                      <a:r>
                        <a:rPr lang="fr-FR" sz="2000" kern="50">
                          <a:effectLst/>
                        </a:rPr>
                        <a:t>Malédictions et bénédictions en cas d'infidélité ou de fidélité</a:t>
                      </a:r>
                      <a:endParaRPr lang="fr-FR" sz="2000" kern="50">
                        <a:effectLst/>
                        <a:latin typeface="Times New Roman" panose="02020603050405020304" pitchFamily="18" charset="0"/>
                        <a:ea typeface="SimSun" panose="02010600030101010101" pitchFamily="2" charset="-122"/>
                        <a:cs typeface="Mangal"/>
                      </a:endParaRPr>
                    </a:p>
                  </a:txBody>
                  <a:tcPr marL="34925" marR="34925" marT="34925" marB="34925"/>
                </a:tc>
                <a:tc>
                  <a:txBody>
                    <a:bodyPr/>
                    <a:lstStyle/>
                    <a:p>
                      <a:pPr algn="just">
                        <a:spcAft>
                          <a:spcPts val="0"/>
                        </a:spcAft>
                      </a:pPr>
                      <a:r>
                        <a:rPr lang="fr-FR" sz="2000" kern="50" dirty="0" err="1">
                          <a:effectLst/>
                        </a:rPr>
                        <a:t>Dt</a:t>
                      </a:r>
                      <a:r>
                        <a:rPr lang="fr-FR" sz="2000" kern="50" dirty="0">
                          <a:effectLst/>
                        </a:rPr>
                        <a:t> 27-28 (malédictions générales [« maudit soit celui qui... »] puis série de bénédictions et de malédictions en cas de fidélité ou d'infidélité aux engagements)</a:t>
                      </a:r>
                      <a:endParaRPr lang="fr-FR" sz="2000" kern="50" dirty="0">
                        <a:effectLst/>
                        <a:latin typeface="Times New Roman" panose="02020603050405020304" pitchFamily="18" charset="0"/>
                        <a:ea typeface="SimSun" panose="02010600030101010101" pitchFamily="2" charset="-122"/>
                        <a:cs typeface="Mangal"/>
                      </a:endParaRPr>
                    </a:p>
                  </a:txBody>
                  <a:tcPr marL="34925" marR="34925" marT="34925" marB="34925"/>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30338569"/>
      </p:ext>
    </p:extLst>
  </p:cSld>
  <p:clrMapOvr>
    <a:masterClrMapping/>
  </p:clrMapOvr>
  <mc:AlternateContent xmlns:mc="http://schemas.openxmlformats.org/markup-compatibility/2006" xmlns:p14="http://schemas.microsoft.com/office/powerpoint/2010/main">
    <mc:Choice Requires="p14">
      <p:transition spd="slow" p14:dur="2000" advTm="373784"/>
    </mc:Choice>
    <mc:Fallback xmlns="">
      <p:transition spd="slow" advTm="373784"/>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latin typeface="+mn-lt"/>
              </a:rPr>
              <a:t>Le Deutéronome et les droits de l’homme</a:t>
            </a:r>
          </a:p>
        </p:txBody>
      </p:sp>
      <p:pic>
        <p:nvPicPr>
          <p:cNvPr id="5122" name="Picture 2" descr="Afficher l'image d'origin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 y="1390381"/>
            <a:ext cx="3304903" cy="4869224"/>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contenu 3"/>
          <p:cNvSpPr>
            <a:spLocks noGrp="1"/>
          </p:cNvSpPr>
          <p:nvPr>
            <p:ph sz="half" idx="2"/>
          </p:nvPr>
        </p:nvSpPr>
        <p:spPr>
          <a:xfrm>
            <a:off x="3304903" y="1931050"/>
            <a:ext cx="5578846" cy="4069703"/>
          </a:xfrm>
        </p:spPr>
        <p:txBody>
          <a:bodyPr>
            <a:normAutofit fontScale="85000" lnSpcReduction="20000"/>
          </a:bodyPr>
          <a:lstStyle/>
          <a:p>
            <a:pPr marL="0" indent="0">
              <a:buNone/>
            </a:pPr>
            <a:r>
              <a:rPr lang="fr-FR" dirty="0"/>
              <a:t>Résultat d’une comparaison entre les lois sur l’esclavage dans le Deutéronome et dans les codes du Proche-Orient ancien: elles sont « fondamentalement différentes » car les lois bibliques contiennent deux logiques de philosophie juridique absentes ailleurs:</a:t>
            </a:r>
          </a:p>
          <a:p>
            <a:pPr marL="385754" indent="-385754">
              <a:buAutoNum type="arabicParenBoth"/>
            </a:pPr>
            <a:r>
              <a:rPr lang="fr-FR" dirty="0"/>
              <a:t>«</a:t>
            </a:r>
            <a:r>
              <a:rPr lang="fr-FR" i="1" dirty="0"/>
              <a:t> Tous</a:t>
            </a:r>
            <a:r>
              <a:rPr lang="fr-FR" dirty="0"/>
              <a:t> les agents sont tenus pour des personnes et doivent être traitées en fonction.</a:t>
            </a:r>
          </a:p>
          <a:p>
            <a:pPr marL="385754" indent="-385754">
              <a:buAutoNum type="arabicParenBoth"/>
            </a:pPr>
            <a:r>
              <a:rPr lang="fr-FR" dirty="0"/>
              <a:t> </a:t>
            </a:r>
            <a:r>
              <a:rPr lang="fr-FR" i="1" dirty="0"/>
              <a:t>Tous</a:t>
            </a:r>
            <a:r>
              <a:rPr lang="fr-FR" dirty="0"/>
              <a:t> les sujets juridiques sont </a:t>
            </a:r>
            <a:r>
              <a:rPr lang="fr-FR" i="1" dirty="0"/>
              <a:t>libres</a:t>
            </a:r>
            <a:r>
              <a:rPr lang="fr-FR" dirty="0"/>
              <a:t>, </a:t>
            </a:r>
            <a:r>
              <a:rPr lang="fr-FR" i="1" dirty="0"/>
              <a:t>dignes</a:t>
            </a:r>
            <a:r>
              <a:rPr lang="fr-FR" dirty="0"/>
              <a:t>, et des êtres humains </a:t>
            </a:r>
            <a:r>
              <a:rPr lang="fr-FR" i="1" dirty="0" err="1"/>
              <a:t>auto-déterminés</a:t>
            </a:r>
            <a:r>
              <a:rPr lang="fr-FR" dirty="0"/>
              <a:t>. » (p. 183)</a:t>
            </a:r>
          </a:p>
        </p:txBody>
      </p:sp>
    </p:spTree>
    <p:extLst>
      <p:ext uri="{BB962C8B-B14F-4D97-AF65-F5344CB8AC3E}">
        <p14:creationId xmlns:p14="http://schemas.microsoft.com/office/powerpoint/2010/main" val="1559885260"/>
      </p:ext>
    </p:extLst>
  </p:cSld>
  <p:clrMapOvr>
    <a:masterClrMapping/>
  </p:clrMapOvr>
  <mc:AlternateContent xmlns:mc="http://schemas.openxmlformats.org/markup-compatibility/2006" xmlns:p14="http://schemas.microsoft.com/office/powerpoint/2010/main">
    <mc:Choice Requires="p14">
      <p:transition spd="slow" p14:dur="2000" advTm="120047"/>
    </mc:Choice>
    <mc:Fallback xmlns="">
      <p:transition spd="slow" advTm="120047"/>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latin typeface="+mn-lt"/>
              </a:rPr>
              <a:t>Le Deutéronome et les droits de l’homme</a:t>
            </a:r>
          </a:p>
        </p:txBody>
      </p:sp>
      <p:pic>
        <p:nvPicPr>
          <p:cNvPr id="5122" name="Picture 2" descr="Afficher l'image d'origin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0" y="1390381"/>
            <a:ext cx="3317966" cy="4888470"/>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contenu 3"/>
          <p:cNvSpPr>
            <a:spLocks noGrp="1"/>
          </p:cNvSpPr>
          <p:nvPr>
            <p:ph sz="half" idx="2"/>
          </p:nvPr>
        </p:nvSpPr>
        <p:spPr>
          <a:xfrm>
            <a:off x="3422469" y="1931050"/>
            <a:ext cx="5461280" cy="4069703"/>
          </a:xfrm>
        </p:spPr>
        <p:txBody>
          <a:bodyPr>
            <a:normAutofit fontScale="85000" lnSpcReduction="20000"/>
          </a:bodyPr>
          <a:lstStyle/>
          <a:p>
            <a:pPr marL="0" indent="0">
              <a:buNone/>
            </a:pPr>
            <a:endParaRPr lang="fr-FR" dirty="0"/>
          </a:p>
          <a:p>
            <a:pPr marL="0" indent="0">
              <a:buNone/>
            </a:pPr>
            <a:r>
              <a:rPr lang="fr-FR" dirty="0"/>
              <a:t>Exemples de « compassion » envers les esclaves:</a:t>
            </a:r>
          </a:p>
          <a:p>
            <a:r>
              <a:rPr lang="fr-FR" dirty="0"/>
              <a:t>Devoir de donner des présents à un esclave hébreu libéré au bout de sept ans (</a:t>
            </a:r>
            <a:r>
              <a:rPr lang="fr-FR" dirty="0" err="1"/>
              <a:t>Dt</a:t>
            </a:r>
            <a:r>
              <a:rPr lang="fr-FR" dirty="0"/>
              <a:t> 12.15-18)</a:t>
            </a:r>
          </a:p>
          <a:p>
            <a:r>
              <a:rPr lang="fr-FR" dirty="0"/>
              <a:t>Interdit de livrer à son maître un esclave fugitif (étranger?) qui s’est réfugié chez soi; il a le droit de s’installer dans la ville de son choix (</a:t>
            </a:r>
            <a:r>
              <a:rPr lang="fr-FR" dirty="0" err="1"/>
              <a:t>Dt</a:t>
            </a:r>
            <a:r>
              <a:rPr lang="fr-FR" dirty="0"/>
              <a:t> 23.15-16)</a:t>
            </a:r>
          </a:p>
          <a:p>
            <a:r>
              <a:rPr lang="fr-FR" dirty="0"/>
              <a:t>Tous les membres du peuple sont « frères »</a:t>
            </a:r>
          </a:p>
          <a:p>
            <a:pPr marL="0" indent="0">
              <a:buNone/>
            </a:pPr>
            <a:endParaRPr lang="fr-FR" dirty="0"/>
          </a:p>
        </p:txBody>
      </p:sp>
    </p:spTree>
    <p:extLst>
      <p:ext uri="{BB962C8B-B14F-4D97-AF65-F5344CB8AC3E}">
        <p14:creationId xmlns:p14="http://schemas.microsoft.com/office/powerpoint/2010/main" val="1726314948"/>
      </p:ext>
    </p:extLst>
  </p:cSld>
  <p:clrMapOvr>
    <a:masterClrMapping/>
  </p:clrMapOvr>
  <mc:AlternateContent xmlns:mc="http://schemas.openxmlformats.org/markup-compatibility/2006" xmlns:p14="http://schemas.microsoft.com/office/powerpoint/2010/main">
    <mc:Choice Requires="p14">
      <p:transition spd="slow" p14:dur="2000" advTm="201879"/>
    </mc:Choice>
    <mc:Fallback xmlns="">
      <p:transition spd="slow" advTm="20187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La formation du Pentateuque</a:t>
            </a:r>
          </a:p>
        </p:txBody>
      </p:sp>
      <p:sp>
        <p:nvSpPr>
          <p:cNvPr id="4" name="Sous-titre 3"/>
          <p:cNvSpPr>
            <a:spLocks noGrp="1"/>
          </p:cNvSpPr>
          <p:nvPr>
            <p:ph type="subTitle" idx="1"/>
          </p:nvPr>
        </p:nvSpPr>
        <p:spPr/>
        <p:txBody>
          <a:bodyPr/>
          <a:lstStyle/>
          <a:p>
            <a:endParaRPr lang="fr-FR"/>
          </a:p>
        </p:txBody>
      </p:sp>
    </p:spTree>
    <p:extLst>
      <p:ext uri="{BB962C8B-B14F-4D97-AF65-F5344CB8AC3E}">
        <p14:creationId xmlns:p14="http://schemas.microsoft.com/office/powerpoint/2010/main" val="2306470232"/>
      </p:ext>
    </p:extLst>
  </p:cSld>
  <p:clrMapOvr>
    <a:masterClrMapping/>
  </p:clrMapOvr>
  <mc:AlternateContent xmlns:mc="http://schemas.openxmlformats.org/markup-compatibility/2006" xmlns:p14="http://schemas.microsoft.com/office/powerpoint/2010/main">
    <mc:Choice Requires="p14">
      <p:transition spd="slow" p14:dur="2000" advTm="74022"/>
    </mc:Choice>
    <mc:Fallback xmlns="">
      <p:transition spd="slow" advTm="74022"/>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GB" dirty="0"/>
              <a:t>Plan</a:t>
            </a:r>
          </a:p>
        </p:txBody>
      </p:sp>
      <p:sp>
        <p:nvSpPr>
          <p:cNvPr id="3" name="Espace réservé du contenu 2"/>
          <p:cNvSpPr>
            <a:spLocks noGrp="1"/>
          </p:cNvSpPr>
          <p:nvPr>
            <p:ph idx="1"/>
          </p:nvPr>
        </p:nvSpPr>
        <p:spPr/>
        <p:txBody>
          <a:bodyPr/>
          <a:lstStyle/>
          <a:p>
            <a:pPr marL="514350" indent="-514350">
              <a:buFont typeface="+mj-lt"/>
              <a:buAutoNum type="arabicPeriod"/>
            </a:pPr>
            <a:r>
              <a:rPr lang="en-GB" dirty="0" err="1"/>
              <a:t>Constats</a:t>
            </a:r>
            <a:r>
              <a:rPr lang="en-GB" dirty="0"/>
              <a:t> </a:t>
            </a:r>
            <a:r>
              <a:rPr lang="en-GB" dirty="0" err="1"/>
              <a:t>empiriques</a:t>
            </a:r>
            <a:r>
              <a:rPr lang="en-GB" dirty="0"/>
              <a:t> </a:t>
            </a:r>
            <a:r>
              <a:rPr lang="en-GB" dirty="0" err="1"/>
              <a:t>d’une</a:t>
            </a:r>
            <a:r>
              <a:rPr lang="en-GB" dirty="0"/>
              <a:t> </a:t>
            </a:r>
            <a:r>
              <a:rPr lang="en-GB" dirty="0" err="1"/>
              <a:t>complexité</a:t>
            </a:r>
            <a:r>
              <a:rPr lang="en-GB" dirty="0"/>
              <a:t> au sein du </a:t>
            </a:r>
            <a:r>
              <a:rPr lang="en-GB" dirty="0" err="1"/>
              <a:t>Pentateuque</a:t>
            </a:r>
            <a:endParaRPr lang="en-GB" dirty="0"/>
          </a:p>
          <a:p>
            <a:pPr marL="514350" indent="-514350">
              <a:buFont typeface="+mj-lt"/>
              <a:buAutoNum type="arabicPeriod"/>
            </a:pPr>
            <a:r>
              <a:rPr lang="en-GB" dirty="0" err="1"/>
              <a:t>Hypothèses</a:t>
            </a:r>
            <a:r>
              <a:rPr lang="en-GB" dirty="0"/>
              <a:t> sur la formation du </a:t>
            </a:r>
            <a:r>
              <a:rPr lang="en-GB" dirty="0" err="1"/>
              <a:t>Pentateuque</a:t>
            </a:r>
            <a:endParaRPr lang="en-GB" dirty="0"/>
          </a:p>
          <a:p>
            <a:pPr marL="514350" indent="-514350">
              <a:buFont typeface="+mj-lt"/>
              <a:buAutoNum type="arabicPeriod"/>
            </a:pPr>
            <a:r>
              <a:rPr lang="en-GB" dirty="0" err="1"/>
              <a:t>Herméneutique</a:t>
            </a:r>
            <a:r>
              <a:rPr lang="en-GB" dirty="0"/>
              <a:t> </a:t>
            </a:r>
            <a:r>
              <a:rPr lang="en-GB" dirty="0" err="1"/>
              <a:t>implicite</a:t>
            </a:r>
            <a:r>
              <a:rPr lang="en-GB" dirty="0"/>
              <a:t> du </a:t>
            </a:r>
            <a:r>
              <a:rPr lang="en-GB" dirty="0" err="1"/>
              <a:t>Pentateuque</a:t>
            </a:r>
            <a:endParaRPr lang="en-GB" dirty="0"/>
          </a:p>
        </p:txBody>
      </p:sp>
    </p:spTree>
    <p:extLst>
      <p:ext uri="{BB962C8B-B14F-4D97-AF65-F5344CB8AC3E}">
        <p14:creationId xmlns:p14="http://schemas.microsoft.com/office/powerpoint/2010/main" val="347965855"/>
      </p:ext>
    </p:extLst>
  </p:cSld>
  <p:clrMapOvr>
    <a:masterClrMapping/>
  </p:clrMapOvr>
  <mc:AlternateContent xmlns:mc="http://schemas.openxmlformats.org/markup-compatibility/2006" xmlns:p14="http://schemas.microsoft.com/office/powerpoint/2010/main">
    <mc:Choice Requires="p14">
      <p:transition spd="slow" p14:dur="2000" advTm="63437"/>
    </mc:Choice>
    <mc:Fallback xmlns="">
      <p:transition spd="slow" advTm="63437"/>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dirty="0"/>
              <a:t>Les </a:t>
            </a:r>
            <a:r>
              <a:rPr lang="fr-FR" sz="2800" i="1" dirty="0"/>
              <a:t>post </a:t>
            </a:r>
            <a:r>
              <a:rPr lang="fr-FR" sz="2800" i="1" dirty="0" err="1"/>
              <a:t>mosaica</a:t>
            </a:r>
            <a:endParaRPr lang="fr-FR" sz="2800" i="1" dirty="0"/>
          </a:p>
        </p:txBody>
      </p:sp>
      <p:sp>
        <p:nvSpPr>
          <p:cNvPr id="3" name="Espace réservé du contenu 2"/>
          <p:cNvSpPr>
            <a:spLocks noGrp="1"/>
          </p:cNvSpPr>
          <p:nvPr>
            <p:ph idx="1"/>
          </p:nvPr>
        </p:nvSpPr>
        <p:spPr/>
        <p:txBody>
          <a:bodyPr>
            <a:normAutofit/>
          </a:bodyPr>
          <a:lstStyle/>
          <a:p>
            <a:r>
              <a:rPr lang="fr-FR" sz="2000" dirty="0"/>
              <a:t>Récit de la mort de Moïse (</a:t>
            </a:r>
            <a:r>
              <a:rPr lang="fr-FR" sz="2000" dirty="0" err="1"/>
              <a:t>Dt</a:t>
            </a:r>
            <a:r>
              <a:rPr lang="fr-FR" sz="2000" dirty="0"/>
              <a:t> 34)</a:t>
            </a:r>
          </a:p>
          <a:p>
            <a:r>
              <a:rPr lang="fr-FR" sz="2000" dirty="0"/>
              <a:t>Mention de la royauté (</a:t>
            </a:r>
            <a:r>
              <a:rPr lang="fr-FR" sz="2000" dirty="0" err="1"/>
              <a:t>Gn</a:t>
            </a:r>
            <a:r>
              <a:rPr lang="fr-FR" sz="2000" dirty="0"/>
              <a:t> 36.31)</a:t>
            </a:r>
          </a:p>
          <a:p>
            <a:r>
              <a:rPr lang="fr-FR" sz="2000" dirty="0"/>
              <a:t>Formules qui sous-entendent que la Conquête de Canaan fait partie du passé : </a:t>
            </a:r>
          </a:p>
          <a:p>
            <a:pPr lvl="1"/>
            <a:r>
              <a:rPr lang="fr-FR" sz="1800" dirty="0"/>
              <a:t>« alors les Cananéens étaient dans le pays » (</a:t>
            </a:r>
            <a:r>
              <a:rPr lang="fr-FR" sz="1800" dirty="0" err="1"/>
              <a:t>Gn</a:t>
            </a:r>
            <a:r>
              <a:rPr lang="fr-FR" sz="1800" dirty="0"/>
              <a:t> 12.6, 13.7; </a:t>
            </a:r>
            <a:r>
              <a:rPr lang="fr-FR" sz="1800" dirty="0" err="1"/>
              <a:t>Lv</a:t>
            </a:r>
            <a:r>
              <a:rPr lang="fr-FR" sz="1800" dirty="0"/>
              <a:t> 18.25-27)</a:t>
            </a:r>
          </a:p>
          <a:p>
            <a:pPr lvl="1"/>
            <a:r>
              <a:rPr lang="fr-FR" sz="1800" dirty="0"/>
              <a:t>Transjordanie appelée « pays au-delà du Fleuve » (</a:t>
            </a:r>
            <a:r>
              <a:rPr lang="fr-FR" sz="1800" dirty="0" err="1"/>
              <a:t>Gn</a:t>
            </a:r>
            <a:r>
              <a:rPr lang="fr-FR" sz="1800" dirty="0"/>
              <a:t> 50.10s, Nb 22.1, </a:t>
            </a:r>
            <a:r>
              <a:rPr lang="fr-FR" sz="1800" dirty="0" err="1"/>
              <a:t>Dt</a:t>
            </a:r>
            <a:r>
              <a:rPr lang="fr-FR" sz="1800" dirty="0"/>
              <a:t> 1.1,5) </a:t>
            </a:r>
          </a:p>
          <a:p>
            <a:r>
              <a:rPr lang="fr-FR" sz="2000" dirty="0"/>
              <a:t>formule « jusqu’à ce jour » (</a:t>
            </a:r>
            <a:r>
              <a:rPr lang="fr-FR" sz="2000" dirty="0" err="1"/>
              <a:t>Dt</a:t>
            </a:r>
            <a:r>
              <a:rPr lang="fr-FR" sz="2000" dirty="0"/>
              <a:t> 3.14, 34.6) pour des réalités plus tardives que Moïse</a:t>
            </a:r>
          </a:p>
          <a:p>
            <a:endParaRPr lang="fr-FR" sz="2000" dirty="0"/>
          </a:p>
          <a:p>
            <a:endParaRPr lang="fr-FR" sz="2000" dirty="0"/>
          </a:p>
        </p:txBody>
      </p:sp>
    </p:spTree>
    <p:extLst>
      <p:ext uri="{BB962C8B-B14F-4D97-AF65-F5344CB8AC3E}">
        <p14:creationId xmlns:p14="http://schemas.microsoft.com/office/powerpoint/2010/main" val="2831242933"/>
      </p:ext>
    </p:extLst>
  </p:cSld>
  <p:clrMapOvr>
    <a:masterClrMapping/>
  </p:clrMapOvr>
  <mc:AlternateContent xmlns:mc="http://schemas.openxmlformats.org/markup-compatibility/2006" xmlns:p14="http://schemas.microsoft.com/office/powerpoint/2010/main">
    <mc:Choice Requires="p14">
      <p:transition spd="slow" p14:dur="2000" advTm="306775"/>
    </mc:Choice>
    <mc:Fallback xmlns="">
      <p:transition spd="slow" advTm="306775"/>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dirty="0"/>
              <a:t>Coupures narratives</a:t>
            </a:r>
          </a:p>
        </p:txBody>
      </p:sp>
      <p:sp>
        <p:nvSpPr>
          <p:cNvPr id="3" name="Espace réservé du contenu 2"/>
          <p:cNvSpPr>
            <a:spLocks noGrp="1"/>
          </p:cNvSpPr>
          <p:nvPr>
            <p:ph idx="1"/>
          </p:nvPr>
        </p:nvSpPr>
        <p:spPr/>
        <p:txBody>
          <a:bodyPr>
            <a:normAutofit/>
          </a:bodyPr>
          <a:lstStyle/>
          <a:p>
            <a:r>
              <a:rPr lang="fr-FR" sz="2000" dirty="0"/>
              <a:t>En </a:t>
            </a:r>
            <a:r>
              <a:rPr lang="fr-FR" sz="2000" dirty="0" err="1"/>
              <a:t>Gn</a:t>
            </a:r>
            <a:r>
              <a:rPr lang="fr-FR" sz="2000" dirty="0"/>
              <a:t> 20.1, le récit débute par « Abraham partit de là », alors que la dernière partie du ch.19 parlait de Lot et ses filles</a:t>
            </a:r>
          </a:p>
          <a:p>
            <a:r>
              <a:rPr lang="fr-FR" sz="2000" dirty="0" err="1"/>
              <a:t>Gn</a:t>
            </a:r>
            <a:r>
              <a:rPr lang="fr-FR" sz="2000" dirty="0"/>
              <a:t> 38, qui concerne Juda, semble une interpolation dans l’histoire de Joseph (37-50)</a:t>
            </a:r>
          </a:p>
          <a:p>
            <a:r>
              <a:rPr lang="fr-FR" sz="2000" dirty="0"/>
              <a:t>En Ex 19.25, « Moïse descendit vers le peuple et lui dit : Dieu prononça toutes ces paroles » [10 commandements] </a:t>
            </a:r>
          </a:p>
          <a:p>
            <a:endParaRPr lang="fr-FR" sz="2000" dirty="0"/>
          </a:p>
        </p:txBody>
      </p:sp>
    </p:spTree>
    <p:extLst>
      <p:ext uri="{BB962C8B-B14F-4D97-AF65-F5344CB8AC3E}">
        <p14:creationId xmlns:p14="http://schemas.microsoft.com/office/powerpoint/2010/main" val="694929183"/>
      </p:ext>
    </p:extLst>
  </p:cSld>
  <p:clrMapOvr>
    <a:masterClrMapping/>
  </p:clrMapOvr>
  <mc:AlternateContent xmlns:mc="http://schemas.openxmlformats.org/markup-compatibility/2006" xmlns:p14="http://schemas.microsoft.com/office/powerpoint/2010/main">
    <mc:Choice Requires="p14">
      <p:transition spd="slow" p14:dur="2000" advTm="120728"/>
    </mc:Choice>
    <mc:Fallback xmlns="">
      <p:transition spd="slow" advTm="120728"/>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75787"/>
            <a:ext cx="7886700" cy="1325563"/>
          </a:xfrm>
        </p:spPr>
        <p:txBody>
          <a:bodyPr>
            <a:normAutofit/>
          </a:bodyPr>
          <a:lstStyle/>
          <a:p>
            <a:pPr algn="ctr"/>
            <a:r>
              <a:rPr lang="fr-FR" sz="2800" dirty="0"/>
              <a:t>Eléments en double ou en triple</a:t>
            </a:r>
          </a:p>
        </p:txBody>
      </p:sp>
      <p:sp>
        <p:nvSpPr>
          <p:cNvPr id="3" name="Espace réservé du contenu 2"/>
          <p:cNvSpPr>
            <a:spLocks noGrp="1"/>
          </p:cNvSpPr>
          <p:nvPr>
            <p:ph idx="1"/>
          </p:nvPr>
        </p:nvSpPr>
        <p:spPr>
          <a:xfrm>
            <a:off x="628650" y="1342958"/>
            <a:ext cx="8167620" cy="4351338"/>
          </a:xfrm>
        </p:spPr>
        <p:txBody>
          <a:bodyPr>
            <a:normAutofit fontScale="70000" lnSpcReduction="20000"/>
          </a:bodyPr>
          <a:lstStyle/>
          <a:p>
            <a:r>
              <a:rPr lang="fr-FR" dirty="0"/>
              <a:t>Noms</a:t>
            </a:r>
          </a:p>
          <a:p>
            <a:pPr lvl="1"/>
            <a:r>
              <a:rPr lang="fr-FR" dirty="0"/>
              <a:t>noms divins:         Yahvé/Elohim (</a:t>
            </a:r>
            <a:r>
              <a:rPr lang="fr-FR" dirty="0" err="1"/>
              <a:t>cf</a:t>
            </a:r>
            <a:r>
              <a:rPr lang="fr-FR" dirty="0"/>
              <a:t> Ex 6.3)</a:t>
            </a:r>
          </a:p>
          <a:p>
            <a:pPr lvl="1"/>
            <a:r>
              <a:rPr lang="fr-FR" dirty="0"/>
              <a:t>noms humains:    </a:t>
            </a:r>
            <a:r>
              <a:rPr lang="fr-FR" dirty="0" err="1"/>
              <a:t>Réuel</a:t>
            </a:r>
            <a:r>
              <a:rPr lang="fr-FR" dirty="0"/>
              <a:t> (Ex 2.18)/</a:t>
            </a:r>
            <a:r>
              <a:rPr lang="fr-FR" dirty="0" err="1"/>
              <a:t>Jéthro</a:t>
            </a:r>
            <a:r>
              <a:rPr lang="fr-FR" dirty="0"/>
              <a:t> (Ex 3.1…)</a:t>
            </a:r>
          </a:p>
          <a:p>
            <a:pPr lvl="1"/>
            <a:r>
              <a:rPr lang="fr-FR" dirty="0"/>
              <a:t>noms de lieux:      Sinaï (Ex 3.12…)/Horeb (Ex 3.1, 17.6…)</a:t>
            </a:r>
          </a:p>
          <a:p>
            <a:pPr lvl="1"/>
            <a:endParaRPr lang="fr-FR" dirty="0"/>
          </a:p>
          <a:p>
            <a:r>
              <a:rPr lang="fr-FR" dirty="0"/>
              <a:t>Histoires </a:t>
            </a:r>
          </a:p>
          <a:p>
            <a:pPr lvl="1"/>
            <a:r>
              <a:rPr lang="fr-FR" dirty="0"/>
              <a:t>2 récits de création avec chronologie différente (</a:t>
            </a:r>
            <a:r>
              <a:rPr lang="fr-FR" dirty="0" err="1"/>
              <a:t>Gn</a:t>
            </a:r>
            <a:r>
              <a:rPr lang="fr-FR" dirty="0"/>
              <a:t> 1; 2-3)</a:t>
            </a:r>
          </a:p>
          <a:p>
            <a:pPr lvl="1"/>
            <a:r>
              <a:rPr lang="fr-FR" dirty="0"/>
              <a:t>2 mentions de l’entrée de Noé dans l’arche : </a:t>
            </a:r>
            <a:r>
              <a:rPr lang="fr-FR" dirty="0" err="1"/>
              <a:t>Gn</a:t>
            </a:r>
            <a:r>
              <a:rPr lang="fr-FR" dirty="0"/>
              <a:t> 7.7 et 13</a:t>
            </a:r>
          </a:p>
          <a:p>
            <a:pPr lvl="1"/>
            <a:r>
              <a:rPr lang="fr-FR" dirty="0"/>
              <a:t>2 annonces par Dieu de la décision de détruire l’humanité (</a:t>
            </a:r>
            <a:r>
              <a:rPr lang="fr-FR" dirty="0" err="1"/>
              <a:t>Gn</a:t>
            </a:r>
            <a:r>
              <a:rPr lang="fr-FR" dirty="0"/>
              <a:t> 6.5-7 et 11-12)</a:t>
            </a:r>
          </a:p>
          <a:p>
            <a:pPr lvl="1"/>
            <a:r>
              <a:rPr lang="fr-FR" dirty="0"/>
              <a:t>2 récits de création (</a:t>
            </a:r>
            <a:r>
              <a:rPr lang="fr-FR" dirty="0" err="1"/>
              <a:t>Gn</a:t>
            </a:r>
            <a:r>
              <a:rPr lang="fr-FR" dirty="0"/>
              <a:t> 1 et 2)</a:t>
            </a:r>
          </a:p>
          <a:p>
            <a:pPr lvl="1"/>
            <a:r>
              <a:rPr lang="fr-FR" dirty="0"/>
              <a:t>2 généalogies des descendants d’Adam (</a:t>
            </a:r>
            <a:r>
              <a:rPr lang="fr-FR" dirty="0" err="1"/>
              <a:t>Gn</a:t>
            </a:r>
            <a:r>
              <a:rPr lang="fr-FR" dirty="0"/>
              <a:t> 4 et 5) </a:t>
            </a:r>
          </a:p>
          <a:p>
            <a:pPr lvl="1"/>
            <a:r>
              <a:rPr lang="fr-FR" dirty="0"/>
              <a:t>2 récits d’alliance avec Abraham (</a:t>
            </a:r>
            <a:r>
              <a:rPr lang="fr-FR" dirty="0" err="1"/>
              <a:t>Gn</a:t>
            </a:r>
            <a:r>
              <a:rPr lang="fr-FR" dirty="0"/>
              <a:t> 15 et 17)</a:t>
            </a:r>
          </a:p>
          <a:p>
            <a:pPr lvl="1"/>
            <a:r>
              <a:rPr lang="fr-FR" dirty="0"/>
              <a:t>2 récits de départ de </a:t>
            </a:r>
            <a:r>
              <a:rPr lang="fr-FR" dirty="0" err="1"/>
              <a:t>Hagar</a:t>
            </a:r>
            <a:r>
              <a:rPr lang="fr-FR" dirty="0"/>
              <a:t> (</a:t>
            </a:r>
            <a:r>
              <a:rPr lang="fr-FR" dirty="0" err="1"/>
              <a:t>Gn</a:t>
            </a:r>
            <a:r>
              <a:rPr lang="fr-FR" dirty="0"/>
              <a:t> 16 et 21)</a:t>
            </a:r>
          </a:p>
          <a:p>
            <a:pPr lvl="1"/>
            <a:r>
              <a:rPr lang="fr-FR" dirty="0"/>
              <a:t>3 récits où une femme de patriarche livrée à roi étranger (</a:t>
            </a:r>
            <a:r>
              <a:rPr lang="fr-FR" dirty="0" err="1"/>
              <a:t>Gn</a:t>
            </a:r>
            <a:r>
              <a:rPr lang="fr-FR" dirty="0"/>
              <a:t> 12, 20 et 26)</a:t>
            </a:r>
          </a:p>
          <a:p>
            <a:pPr lvl="1"/>
            <a:r>
              <a:rPr lang="fr-FR" dirty="0"/>
              <a:t>2 récits de vocation de Moïse (Ex 3 et 6)</a:t>
            </a:r>
          </a:p>
          <a:p>
            <a:pPr lvl="1"/>
            <a:r>
              <a:rPr lang="fr-FR" dirty="0"/>
              <a:t>2 récits où Moïse frappe un rocher (Ex 17; Nb 20)</a:t>
            </a:r>
          </a:p>
          <a:p>
            <a:pPr lvl="1"/>
            <a:r>
              <a:rPr lang="fr-FR" dirty="0"/>
              <a:t>2 récits des cailles (Ex 16; Nb 11)</a:t>
            </a:r>
          </a:p>
        </p:txBody>
      </p:sp>
    </p:spTree>
    <p:extLst>
      <p:ext uri="{BB962C8B-B14F-4D97-AF65-F5344CB8AC3E}">
        <p14:creationId xmlns:p14="http://schemas.microsoft.com/office/powerpoint/2010/main" val="861305961"/>
      </p:ext>
    </p:extLst>
  </p:cSld>
  <p:clrMapOvr>
    <a:masterClrMapping/>
  </p:clrMapOvr>
  <mc:AlternateContent xmlns:mc="http://schemas.openxmlformats.org/markup-compatibility/2006" xmlns:p14="http://schemas.microsoft.com/office/powerpoint/2010/main">
    <mc:Choice Requires="p14">
      <p:transition spd="slow" p14:dur="2000" advTm="345790"/>
    </mc:Choice>
    <mc:Fallback xmlns="">
      <p:transition spd="slow" advTm="34579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28650" y="1136897"/>
            <a:ext cx="7886700" cy="4351338"/>
          </a:xfrm>
        </p:spPr>
        <p:txBody>
          <a:bodyPr>
            <a:normAutofit lnSpcReduction="10000"/>
          </a:bodyPr>
          <a:lstStyle/>
          <a:p>
            <a:r>
              <a:rPr lang="fr-FR" sz="2000" dirty="0"/>
              <a:t>Etiologies différentes : </a:t>
            </a:r>
          </a:p>
          <a:p>
            <a:pPr lvl="1"/>
            <a:r>
              <a:rPr lang="fr-FR" sz="2000" dirty="0" err="1"/>
              <a:t>Béershéba</a:t>
            </a:r>
            <a:r>
              <a:rPr lang="fr-FR" sz="2000" dirty="0"/>
              <a:t> (pour commémorer alliance entre Abraham et </a:t>
            </a:r>
            <a:r>
              <a:rPr lang="fr-FR" sz="2000" dirty="0" err="1"/>
              <a:t>Abimélek</a:t>
            </a:r>
            <a:r>
              <a:rPr lang="fr-FR" sz="2000" dirty="0"/>
              <a:t> selon </a:t>
            </a:r>
            <a:r>
              <a:rPr lang="fr-FR" sz="2000" dirty="0" err="1"/>
              <a:t>Gn</a:t>
            </a:r>
            <a:r>
              <a:rPr lang="fr-FR" sz="2000" dirty="0"/>
              <a:t> 21.31 ; à cause d’un incident entre Isaac et </a:t>
            </a:r>
            <a:r>
              <a:rPr lang="fr-FR" sz="2000" dirty="0" err="1"/>
              <a:t>Abimélek</a:t>
            </a:r>
            <a:r>
              <a:rPr lang="fr-FR" sz="2000" dirty="0"/>
              <a:t> selon </a:t>
            </a:r>
            <a:r>
              <a:rPr lang="fr-FR" sz="2000" dirty="0" err="1"/>
              <a:t>Gn</a:t>
            </a:r>
            <a:r>
              <a:rPr lang="fr-FR" sz="2000" dirty="0"/>
              <a:t> 26.33) ; </a:t>
            </a:r>
          </a:p>
          <a:p>
            <a:pPr lvl="1"/>
            <a:r>
              <a:rPr lang="fr-FR" sz="2000" dirty="0"/>
              <a:t>Béthel (appelé ainsi par Jacob en partant pour </a:t>
            </a:r>
            <a:r>
              <a:rPr lang="fr-FR" sz="2000" dirty="0" err="1"/>
              <a:t>Paddan</a:t>
            </a:r>
            <a:r>
              <a:rPr lang="fr-FR" sz="2000" dirty="0"/>
              <a:t>-Aram selon </a:t>
            </a:r>
            <a:r>
              <a:rPr lang="fr-FR" sz="2000" dirty="0" err="1"/>
              <a:t>Gn</a:t>
            </a:r>
            <a:r>
              <a:rPr lang="fr-FR" sz="2000" dirty="0"/>
              <a:t> 28.19, en en revenant selon 35.14s) ; </a:t>
            </a:r>
          </a:p>
          <a:p>
            <a:pPr lvl="1"/>
            <a:r>
              <a:rPr lang="fr-FR" sz="2000" dirty="0"/>
              <a:t>Israël (à partir de Jacob, à </a:t>
            </a:r>
            <a:r>
              <a:rPr lang="fr-FR" sz="2000" dirty="0" err="1"/>
              <a:t>Peniel</a:t>
            </a:r>
            <a:r>
              <a:rPr lang="fr-FR" sz="2000" dirty="0"/>
              <a:t> selon </a:t>
            </a:r>
            <a:r>
              <a:rPr lang="fr-FR" sz="2000" dirty="0" err="1"/>
              <a:t>Gn</a:t>
            </a:r>
            <a:r>
              <a:rPr lang="fr-FR" sz="2000" dirty="0"/>
              <a:t> 32.28, à Béthel selon 35.10)</a:t>
            </a:r>
          </a:p>
          <a:p>
            <a:r>
              <a:rPr lang="fr-FR" sz="2000" dirty="0"/>
              <a:t>Scénarios différents:</a:t>
            </a:r>
          </a:p>
          <a:p>
            <a:pPr lvl="1"/>
            <a:r>
              <a:rPr lang="fr-FR" sz="2000" dirty="0"/>
              <a:t>Jacob part-il chez Laban parce qu’il craint la vengeance de son frère (</a:t>
            </a:r>
            <a:r>
              <a:rPr lang="fr-FR" sz="2000" dirty="0" err="1"/>
              <a:t>Gn</a:t>
            </a:r>
            <a:r>
              <a:rPr lang="fr-FR" sz="2000" dirty="0"/>
              <a:t> 27.43) ou pour trouver une femme (</a:t>
            </a:r>
            <a:r>
              <a:rPr lang="fr-FR" sz="2000" dirty="0" err="1"/>
              <a:t>Gn</a:t>
            </a:r>
            <a:r>
              <a:rPr lang="fr-FR" sz="2000" dirty="0"/>
              <a:t> 28.2)?</a:t>
            </a:r>
          </a:p>
          <a:p>
            <a:pPr lvl="1"/>
            <a:r>
              <a:rPr lang="fr-FR" sz="2000" dirty="0"/>
              <a:t>Que mangent les Hébreux dans le désert: uniquement de la manne pendant 40 ans (Ex 16.35; </a:t>
            </a:r>
            <a:r>
              <a:rPr lang="fr-FR" sz="2000" dirty="0" err="1"/>
              <a:t>cp</a:t>
            </a:r>
            <a:r>
              <a:rPr lang="fr-FR" sz="2000" dirty="0"/>
              <a:t>. Am 5.25; Jr 7.22) ou parfois aussi de la viande (</a:t>
            </a:r>
            <a:r>
              <a:rPr lang="fr-FR" sz="2000" dirty="0" err="1"/>
              <a:t>Lv</a:t>
            </a:r>
            <a:r>
              <a:rPr lang="fr-FR" sz="2000" dirty="0"/>
              <a:t> 17)?</a:t>
            </a:r>
          </a:p>
        </p:txBody>
      </p:sp>
      <p:sp>
        <p:nvSpPr>
          <p:cNvPr id="2" name="ZoneTexte 1"/>
          <p:cNvSpPr txBox="1"/>
          <p:nvPr/>
        </p:nvSpPr>
        <p:spPr>
          <a:xfrm>
            <a:off x="1685925" y="180975"/>
            <a:ext cx="5276850" cy="523220"/>
          </a:xfrm>
          <a:prstGeom prst="rect">
            <a:avLst/>
          </a:prstGeom>
          <a:noFill/>
        </p:spPr>
        <p:txBody>
          <a:bodyPr wrap="square" rtlCol="0">
            <a:spAutoFit/>
          </a:bodyPr>
          <a:lstStyle/>
          <a:p>
            <a:pPr algn="ctr"/>
            <a:r>
              <a:rPr lang="en-US" sz="2800" dirty="0"/>
              <a:t>Tensions</a:t>
            </a:r>
            <a:endParaRPr lang="fr-FR" sz="2800" dirty="0"/>
          </a:p>
        </p:txBody>
      </p:sp>
    </p:spTree>
    <p:extLst>
      <p:ext uri="{BB962C8B-B14F-4D97-AF65-F5344CB8AC3E}">
        <p14:creationId xmlns:p14="http://schemas.microsoft.com/office/powerpoint/2010/main" val="1697079326"/>
      </p:ext>
    </p:extLst>
  </p:cSld>
  <p:clrMapOvr>
    <a:masterClrMapping/>
  </p:clrMapOvr>
  <mc:AlternateContent xmlns:mc="http://schemas.openxmlformats.org/markup-compatibility/2006" xmlns:p14="http://schemas.microsoft.com/office/powerpoint/2010/main">
    <mc:Choice Requires="p14">
      <p:transition spd="slow" p14:dur="2000" advTm="242328"/>
    </mc:Choice>
    <mc:Fallback xmlns="">
      <p:transition spd="slow" advTm="242328"/>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dirty="0"/>
              <a:t>Tensions</a:t>
            </a:r>
          </a:p>
        </p:txBody>
      </p:sp>
      <p:sp>
        <p:nvSpPr>
          <p:cNvPr id="3" name="Espace réservé du contenu 2"/>
          <p:cNvSpPr>
            <a:spLocks noGrp="1"/>
          </p:cNvSpPr>
          <p:nvPr>
            <p:ph idx="1"/>
          </p:nvPr>
        </p:nvSpPr>
        <p:spPr>
          <a:xfrm>
            <a:off x="628650" y="1825625"/>
            <a:ext cx="8128984" cy="4351338"/>
          </a:xfrm>
        </p:spPr>
        <p:txBody>
          <a:bodyPr>
            <a:normAutofit/>
          </a:bodyPr>
          <a:lstStyle/>
          <a:p>
            <a:r>
              <a:rPr lang="fr-FR" sz="2000" dirty="0"/>
              <a:t>Paires d’animaux dans l’arche de Noé : 1 ou 7 ?</a:t>
            </a:r>
          </a:p>
          <a:p>
            <a:r>
              <a:rPr lang="fr-FR" sz="2000" dirty="0"/>
              <a:t>Durée du Déluge : 40 jours (</a:t>
            </a:r>
            <a:r>
              <a:rPr lang="fr-FR" sz="2000" dirty="0" err="1"/>
              <a:t>Gn</a:t>
            </a:r>
            <a:r>
              <a:rPr lang="fr-FR" sz="2000" dirty="0"/>
              <a:t> 7.17) ou 150 jours (</a:t>
            </a:r>
            <a:r>
              <a:rPr lang="fr-FR" sz="2000" dirty="0" err="1"/>
              <a:t>Gn</a:t>
            </a:r>
            <a:r>
              <a:rPr lang="fr-FR" sz="2000" dirty="0"/>
              <a:t> 7.24) ?</a:t>
            </a:r>
          </a:p>
          <a:p>
            <a:r>
              <a:rPr lang="fr-FR" sz="2000" dirty="0"/>
              <a:t>Joseph emmené par Ismaélites ou </a:t>
            </a:r>
            <a:r>
              <a:rPr lang="fr-FR" sz="2000" dirty="0" err="1"/>
              <a:t>Madianites</a:t>
            </a:r>
            <a:r>
              <a:rPr lang="fr-FR" sz="2000" dirty="0"/>
              <a:t> (</a:t>
            </a:r>
            <a:r>
              <a:rPr lang="fr-FR" sz="2000" dirty="0" err="1"/>
              <a:t>Gn</a:t>
            </a:r>
            <a:r>
              <a:rPr lang="fr-FR" sz="2000" dirty="0"/>
              <a:t> 37.27s) ?</a:t>
            </a:r>
          </a:p>
          <a:p>
            <a:r>
              <a:rPr lang="fr-FR" sz="2000" dirty="0"/>
              <a:t>Benjamin est-il né près de Béthel (</a:t>
            </a:r>
            <a:r>
              <a:rPr lang="fr-FR" sz="2000" dirty="0" err="1"/>
              <a:t>Gn</a:t>
            </a:r>
            <a:r>
              <a:rPr lang="fr-FR" sz="2000" dirty="0"/>
              <a:t> 35.18) ou en </a:t>
            </a:r>
            <a:r>
              <a:rPr lang="fr-FR" sz="2000" dirty="0" err="1"/>
              <a:t>Paddan</a:t>
            </a:r>
            <a:r>
              <a:rPr lang="fr-FR" sz="2000" dirty="0"/>
              <a:t>-Aram (</a:t>
            </a:r>
            <a:r>
              <a:rPr lang="fr-FR" sz="2000" dirty="0" err="1"/>
              <a:t>Gn</a:t>
            </a:r>
            <a:r>
              <a:rPr lang="fr-FR" sz="2000" dirty="0"/>
              <a:t> 35.25-26)?</a:t>
            </a:r>
          </a:p>
          <a:p>
            <a:r>
              <a:rPr lang="fr-FR" sz="2000" dirty="0"/>
              <a:t>Le nom divin (YHWH) était-il connu dès le début (</a:t>
            </a:r>
            <a:r>
              <a:rPr lang="fr-FR" sz="2000" dirty="0" err="1"/>
              <a:t>Gn</a:t>
            </a:r>
            <a:r>
              <a:rPr lang="fr-FR" sz="2000" dirty="0"/>
              <a:t> 4.26) ou seulement à partir de Moïse (Ex 6.3)?</a:t>
            </a:r>
          </a:p>
          <a:p>
            <a:r>
              <a:rPr lang="fr-FR" sz="2000" dirty="0"/>
              <a:t>Qui écrit la 2</a:t>
            </a:r>
            <a:r>
              <a:rPr lang="fr-FR" sz="2000" baseline="30000" dirty="0"/>
              <a:t>e</a:t>
            </a:r>
            <a:r>
              <a:rPr lang="fr-FR" sz="2000" dirty="0"/>
              <a:t> version des 10 commandements sur des tablettes: Dieu (Ex 34.1) ou Moïse (Ex 34.27-28)?</a:t>
            </a:r>
          </a:p>
          <a:p>
            <a:r>
              <a:rPr lang="fr-FR" sz="2000" dirty="0"/>
              <a:t>Nb 22 Dieu accepte que </a:t>
            </a:r>
            <a:r>
              <a:rPr lang="fr-FR" sz="2000" dirty="0" err="1"/>
              <a:t>Balaam</a:t>
            </a:r>
            <a:r>
              <a:rPr lang="fr-FR" sz="2000" dirty="0"/>
              <a:t> parte (v. 20), puis il se met en colère parce qu’il est parti (v. 22)</a:t>
            </a:r>
          </a:p>
          <a:p>
            <a:endParaRPr lang="fr-FR" sz="2000" dirty="0"/>
          </a:p>
          <a:p>
            <a:endParaRPr lang="fr-FR" sz="2000" dirty="0"/>
          </a:p>
        </p:txBody>
      </p:sp>
    </p:spTree>
    <p:extLst>
      <p:ext uri="{BB962C8B-B14F-4D97-AF65-F5344CB8AC3E}">
        <p14:creationId xmlns:p14="http://schemas.microsoft.com/office/powerpoint/2010/main" val="1929423848"/>
      </p:ext>
    </p:extLst>
  </p:cSld>
  <p:clrMapOvr>
    <a:masterClrMapping/>
  </p:clrMapOvr>
  <mc:AlternateContent xmlns:mc="http://schemas.openxmlformats.org/markup-compatibility/2006" xmlns:p14="http://schemas.microsoft.com/office/powerpoint/2010/main">
    <mc:Choice Requires="p14">
      <p:transition spd="slow" p14:dur="2000" advTm="145794"/>
    </mc:Choice>
    <mc:Fallback xmlns="">
      <p:transition spd="slow" advTm="145794"/>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214423"/>
            <a:ext cx="7886700" cy="1325563"/>
          </a:xfrm>
        </p:spPr>
        <p:txBody>
          <a:bodyPr>
            <a:normAutofit/>
          </a:bodyPr>
          <a:lstStyle/>
          <a:p>
            <a:pPr algn="ctr"/>
            <a:r>
              <a:rPr lang="fr-FR" sz="2800" dirty="0"/>
              <a:t>Vue d’ensemble des lois du Pentateuque</a:t>
            </a:r>
          </a:p>
        </p:txBody>
      </p:sp>
      <p:sp>
        <p:nvSpPr>
          <p:cNvPr id="3" name="Espace réservé du contenu 2"/>
          <p:cNvSpPr>
            <a:spLocks noGrp="1"/>
          </p:cNvSpPr>
          <p:nvPr>
            <p:ph idx="1"/>
          </p:nvPr>
        </p:nvSpPr>
        <p:spPr>
          <a:xfrm>
            <a:off x="628650" y="1014255"/>
            <a:ext cx="7886700" cy="5373665"/>
          </a:xfrm>
        </p:spPr>
        <p:txBody>
          <a:bodyPr>
            <a:normAutofit fontScale="70000" lnSpcReduction="20000"/>
          </a:bodyPr>
          <a:lstStyle/>
          <a:p>
            <a:r>
              <a:rPr lang="fr-FR" dirty="0"/>
              <a:t>10 commandements (Ex 20.1-17)</a:t>
            </a:r>
          </a:p>
          <a:p>
            <a:r>
              <a:rPr lang="fr-FR" dirty="0">
                <a:solidFill>
                  <a:srgbClr val="FF0000"/>
                </a:solidFill>
              </a:rPr>
              <a:t>Code de l’alliance [CA] </a:t>
            </a:r>
            <a:r>
              <a:rPr lang="fr-FR" dirty="0"/>
              <a:t>(Ex 20-23), dont</a:t>
            </a:r>
          </a:p>
          <a:p>
            <a:pPr lvl="1"/>
            <a:r>
              <a:rPr lang="fr-FR" sz="2300" dirty="0"/>
              <a:t>Dette et esclavage (21.2-11)</a:t>
            </a:r>
          </a:p>
          <a:p>
            <a:pPr lvl="1"/>
            <a:r>
              <a:rPr lang="fr-FR" sz="2300" dirty="0"/>
              <a:t>Sabbat et 3 fêtes annuelles (23.12-17)</a:t>
            </a:r>
          </a:p>
          <a:p>
            <a:pPr lvl="1"/>
            <a:r>
              <a:rPr lang="fr-FR" sz="2300" dirty="0"/>
              <a:t>Ne pas cuire un chevreau dans le lait de sa mère (23.19)</a:t>
            </a:r>
          </a:p>
          <a:p>
            <a:r>
              <a:rPr lang="fr-FR" dirty="0"/>
              <a:t>Reprise d’une partie du Code de l’alliance (Ex 34), dont:</a:t>
            </a:r>
          </a:p>
          <a:p>
            <a:pPr lvl="1"/>
            <a:r>
              <a:rPr lang="fr-FR" sz="2300" dirty="0"/>
              <a:t>Sabbat et 3 fêtes annuelles (34.21-23)</a:t>
            </a:r>
          </a:p>
          <a:p>
            <a:pPr lvl="1"/>
            <a:r>
              <a:rPr lang="fr-FR" sz="2300" dirty="0"/>
              <a:t>Ne pas cuire un chevreau dans le lait de sa mère (34.26)</a:t>
            </a:r>
          </a:p>
          <a:p>
            <a:r>
              <a:rPr lang="fr-FR" dirty="0">
                <a:solidFill>
                  <a:srgbClr val="FF0000"/>
                </a:solidFill>
              </a:rPr>
              <a:t>Lois sacerdotales (P)</a:t>
            </a:r>
            <a:r>
              <a:rPr lang="fr-FR" dirty="0"/>
              <a:t>: rituels de sacrifices (</a:t>
            </a:r>
            <a:r>
              <a:rPr lang="fr-FR" dirty="0" err="1"/>
              <a:t>Lv</a:t>
            </a:r>
            <a:r>
              <a:rPr lang="fr-FR" dirty="0"/>
              <a:t> 1-7; 11-16)</a:t>
            </a:r>
          </a:p>
          <a:p>
            <a:r>
              <a:rPr lang="fr-FR" dirty="0">
                <a:solidFill>
                  <a:srgbClr val="FF0000"/>
                </a:solidFill>
              </a:rPr>
              <a:t>Code de sainteté [H] </a:t>
            </a:r>
            <a:r>
              <a:rPr lang="fr-FR" dirty="0"/>
              <a:t>(</a:t>
            </a:r>
            <a:r>
              <a:rPr lang="fr-FR" dirty="0" err="1"/>
              <a:t>Lv</a:t>
            </a:r>
            <a:r>
              <a:rPr lang="fr-FR" dirty="0"/>
              <a:t> 17-26), dont</a:t>
            </a:r>
          </a:p>
          <a:p>
            <a:pPr lvl="1"/>
            <a:r>
              <a:rPr lang="fr-FR" sz="2300" dirty="0"/>
              <a:t>Dette et esclavage (25)</a:t>
            </a:r>
          </a:p>
          <a:p>
            <a:pPr lvl="1"/>
            <a:r>
              <a:rPr lang="fr-FR" sz="2300" dirty="0"/>
              <a:t>Sabbat et 3 fêtes annuelles (23)</a:t>
            </a:r>
          </a:p>
          <a:p>
            <a:r>
              <a:rPr lang="fr-FR" dirty="0"/>
              <a:t>Instructions variées (Nb 15-19; 27-36)</a:t>
            </a:r>
          </a:p>
          <a:p>
            <a:r>
              <a:rPr lang="fr-FR" dirty="0"/>
              <a:t>Deutéronome 4-11, dont une 2</a:t>
            </a:r>
            <a:r>
              <a:rPr lang="fr-FR" baseline="30000" dirty="0"/>
              <a:t>e</a:t>
            </a:r>
            <a:r>
              <a:rPr lang="fr-FR" dirty="0"/>
              <a:t> version des 10 commandements</a:t>
            </a:r>
          </a:p>
          <a:p>
            <a:r>
              <a:rPr lang="fr-FR" dirty="0">
                <a:solidFill>
                  <a:srgbClr val="FF0000"/>
                </a:solidFill>
              </a:rPr>
              <a:t>Code deutéronomique </a:t>
            </a:r>
            <a:r>
              <a:rPr lang="fr-FR" dirty="0"/>
              <a:t>(</a:t>
            </a:r>
            <a:r>
              <a:rPr lang="fr-FR" dirty="0" err="1"/>
              <a:t>Dt</a:t>
            </a:r>
            <a:r>
              <a:rPr lang="fr-FR" dirty="0"/>
              <a:t> 12-26), dont</a:t>
            </a:r>
          </a:p>
          <a:p>
            <a:pPr lvl="1"/>
            <a:r>
              <a:rPr lang="fr-FR" sz="2300" dirty="0"/>
              <a:t>Dette et esclavage (15.1-18)</a:t>
            </a:r>
          </a:p>
          <a:p>
            <a:pPr lvl="1"/>
            <a:r>
              <a:rPr lang="fr-FR" sz="2300" dirty="0"/>
              <a:t>3 fêtes annuelles (16)</a:t>
            </a:r>
          </a:p>
          <a:p>
            <a:pPr lvl="1"/>
            <a:r>
              <a:rPr lang="fr-FR" sz="2300" dirty="0"/>
              <a:t>Ne pas cuire un chevreau dans le lait de sa mère (14.21)</a:t>
            </a:r>
          </a:p>
        </p:txBody>
      </p:sp>
    </p:spTree>
    <p:extLst>
      <p:ext uri="{BB962C8B-B14F-4D97-AF65-F5344CB8AC3E}">
        <p14:creationId xmlns:p14="http://schemas.microsoft.com/office/powerpoint/2010/main" val="3292422661"/>
      </p:ext>
    </p:extLst>
  </p:cSld>
  <p:clrMapOvr>
    <a:masterClrMapping/>
  </p:clrMapOvr>
  <mc:AlternateContent xmlns:mc="http://schemas.openxmlformats.org/markup-compatibility/2006" xmlns:p14="http://schemas.microsoft.com/office/powerpoint/2010/main">
    <mc:Choice Requires="p14">
      <p:transition spd="slow" p14:dur="2000" advTm="296394"/>
    </mc:Choice>
    <mc:Fallback xmlns="">
      <p:transition spd="slow" advTm="296394"/>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dirty="0"/>
              <a:t>Divergences entre lois</a:t>
            </a:r>
          </a:p>
        </p:txBody>
      </p:sp>
      <p:sp>
        <p:nvSpPr>
          <p:cNvPr id="3" name="Espace réservé du contenu 2"/>
          <p:cNvSpPr>
            <a:spLocks noGrp="1"/>
          </p:cNvSpPr>
          <p:nvPr>
            <p:ph idx="1"/>
          </p:nvPr>
        </p:nvSpPr>
        <p:spPr>
          <a:xfrm>
            <a:off x="628650" y="1371600"/>
            <a:ext cx="7886700" cy="4805363"/>
          </a:xfrm>
        </p:spPr>
        <p:txBody>
          <a:bodyPr>
            <a:normAutofit/>
          </a:bodyPr>
          <a:lstStyle/>
          <a:p>
            <a:r>
              <a:rPr lang="fr-FR" sz="2400" dirty="0"/>
              <a:t>Esclavage [différences entre CA, H, et D]</a:t>
            </a:r>
          </a:p>
          <a:p>
            <a:pPr lvl="1"/>
            <a:r>
              <a:rPr lang="fr-FR" sz="2000" dirty="0"/>
              <a:t>Un Hébreu peut-il être réduit en esclavage?</a:t>
            </a:r>
          </a:p>
          <a:p>
            <a:pPr lvl="2"/>
            <a:r>
              <a:rPr lang="fr-FR" sz="1600" dirty="0"/>
              <a:t>Oui (Ex 21.2).</a:t>
            </a:r>
          </a:p>
          <a:p>
            <a:pPr lvl="2"/>
            <a:r>
              <a:rPr lang="fr-FR" sz="1600" dirty="0"/>
              <a:t>Non, il sera seulement un travailleur salarié (</a:t>
            </a:r>
            <a:r>
              <a:rPr lang="fr-FR" sz="1600" dirty="0" err="1"/>
              <a:t>Lv</a:t>
            </a:r>
            <a:r>
              <a:rPr lang="fr-FR" sz="1600" dirty="0"/>
              <a:t> 25.39-46).</a:t>
            </a:r>
          </a:p>
          <a:p>
            <a:pPr lvl="1"/>
            <a:r>
              <a:rPr lang="fr-FR" sz="2000" dirty="0"/>
              <a:t>Au bout de combien de temps un esclave est-il libéré? </a:t>
            </a:r>
          </a:p>
          <a:p>
            <a:pPr lvl="2"/>
            <a:r>
              <a:rPr lang="fr-FR" sz="1600" dirty="0"/>
              <a:t>Au bout de 6 ans, sauf s’il veut le rester à vie (Ex 21.2; </a:t>
            </a:r>
            <a:r>
              <a:rPr lang="fr-FR" sz="1600" dirty="0" err="1"/>
              <a:t>Dt</a:t>
            </a:r>
            <a:r>
              <a:rPr lang="fr-FR" sz="1600" dirty="0"/>
              <a:t> 15.12-18).</a:t>
            </a:r>
          </a:p>
          <a:p>
            <a:pPr lvl="2"/>
            <a:r>
              <a:rPr lang="fr-FR" sz="1600" dirty="0"/>
              <a:t>Il y a libération générale tous les 50 ans, quel que soit la durée de sa servitude (</a:t>
            </a:r>
            <a:r>
              <a:rPr lang="fr-FR" sz="1600" dirty="0" err="1"/>
              <a:t>Lv</a:t>
            </a:r>
            <a:r>
              <a:rPr lang="fr-FR" sz="1600" dirty="0"/>
              <a:t> 25.10)</a:t>
            </a:r>
          </a:p>
          <a:p>
            <a:r>
              <a:rPr lang="fr-FR" sz="2400" dirty="0"/>
              <a:t>Où a-t-on le droit d’offrir des sacrifices? [différence entre CA et D]</a:t>
            </a:r>
          </a:p>
          <a:p>
            <a:pPr lvl="1"/>
            <a:r>
              <a:rPr lang="fr-FR" sz="2000" dirty="0"/>
              <a:t>« en tout lieu où j’évoquerai mon nom » (Ex 20.23-24)</a:t>
            </a:r>
          </a:p>
          <a:p>
            <a:pPr lvl="1"/>
            <a:r>
              <a:rPr lang="fr-FR" sz="2000" dirty="0"/>
              <a:t>toute mise à mort d’animal doit être un sacrifice fait à la tente de la rencontre, c’est une prescription pour toutes les générations (</a:t>
            </a:r>
            <a:r>
              <a:rPr lang="fr-FR" sz="2000" dirty="0" err="1"/>
              <a:t>Lv</a:t>
            </a:r>
            <a:r>
              <a:rPr lang="fr-FR" sz="2000" dirty="0"/>
              <a:t> 17) </a:t>
            </a:r>
          </a:p>
          <a:p>
            <a:pPr lvl="1"/>
            <a:r>
              <a:rPr lang="fr-FR" sz="2000" dirty="0"/>
              <a:t>au lieu unique que Dieu choisira dans le pays promis (</a:t>
            </a:r>
            <a:r>
              <a:rPr lang="fr-FR" sz="2000" dirty="0" err="1"/>
              <a:t>Dt</a:t>
            </a:r>
            <a:r>
              <a:rPr lang="fr-FR" sz="2000" dirty="0"/>
              <a:t> 12)</a:t>
            </a:r>
          </a:p>
          <a:p>
            <a:pPr lvl="1"/>
            <a:endParaRPr lang="fr-FR" dirty="0"/>
          </a:p>
        </p:txBody>
      </p:sp>
    </p:spTree>
    <p:extLst>
      <p:ext uri="{BB962C8B-B14F-4D97-AF65-F5344CB8AC3E}">
        <p14:creationId xmlns:p14="http://schemas.microsoft.com/office/powerpoint/2010/main" val="253516297"/>
      </p:ext>
    </p:extLst>
  </p:cSld>
  <p:clrMapOvr>
    <a:masterClrMapping/>
  </p:clrMapOvr>
  <mc:AlternateContent xmlns:mc="http://schemas.openxmlformats.org/markup-compatibility/2006" xmlns:p14="http://schemas.microsoft.com/office/powerpoint/2010/main">
    <mc:Choice Requires="p14">
      <p:transition spd="slow" p14:dur="2000" advTm="320891"/>
    </mc:Choice>
    <mc:Fallback xmlns="">
      <p:transition spd="slow" advTm="320891"/>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Imag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2713" y="-31750"/>
            <a:ext cx="10548938" cy="6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96125" y="4395788"/>
            <a:ext cx="235267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Connecteur droit avec flèche 6"/>
          <p:cNvCxnSpPr/>
          <p:nvPr/>
        </p:nvCxnSpPr>
        <p:spPr bwMode="auto">
          <a:xfrm>
            <a:off x="3851275" y="4778375"/>
            <a:ext cx="1506538" cy="850900"/>
          </a:xfrm>
          <a:prstGeom prst="straightConnector1">
            <a:avLst/>
          </a:prstGeom>
          <a:solidFill>
            <a:srgbClr val="00B8FF"/>
          </a:solidFill>
          <a:ln w="76200" cap="flat" cmpd="sng" algn="ctr">
            <a:solidFill>
              <a:schemeClr val="accent2">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1749" name="Imag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901893">
            <a:off x="3926572" y="3250622"/>
            <a:ext cx="1454872" cy="4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ZoneTexte 9"/>
          <p:cNvSpPr txBox="1">
            <a:spLocks noChangeArrowheads="1"/>
          </p:cNvSpPr>
          <p:nvPr/>
        </p:nvSpPr>
        <p:spPr bwMode="auto">
          <a:xfrm>
            <a:off x="2486390" y="3269603"/>
            <a:ext cx="25923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2000" b="1" dirty="0"/>
              <a:t>Temple de Tel Moza</a:t>
            </a:r>
          </a:p>
        </p:txBody>
      </p:sp>
      <p:sp>
        <p:nvSpPr>
          <p:cNvPr id="31751" name="ZoneTexte 10"/>
          <p:cNvSpPr txBox="1">
            <a:spLocks noChangeArrowheads="1"/>
          </p:cNvSpPr>
          <p:nvPr/>
        </p:nvSpPr>
        <p:spPr bwMode="auto">
          <a:xfrm>
            <a:off x="6919913" y="6197600"/>
            <a:ext cx="2246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2000" b="1" dirty="0"/>
              <a:t>Temple de Tel Arad</a:t>
            </a:r>
          </a:p>
        </p:txBody>
      </p:sp>
      <p:pic>
        <p:nvPicPr>
          <p:cNvPr id="31753" name="Imag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03363" y="4097338"/>
            <a:ext cx="2520950" cy="141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Image 1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7021342">
            <a:off x="6378575" y="4946650"/>
            <a:ext cx="581025"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5" name="ZoneTexte 16"/>
          <p:cNvSpPr txBox="1">
            <a:spLocks noChangeArrowheads="1"/>
          </p:cNvSpPr>
          <p:nvPr/>
        </p:nvSpPr>
        <p:spPr bwMode="auto">
          <a:xfrm>
            <a:off x="1933575" y="5629275"/>
            <a:ext cx="2844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fr-FR" altLang="fr-FR" sz="2000" b="1" dirty="0"/>
              <a:t>Autel de </a:t>
            </a:r>
            <a:r>
              <a:rPr lang="fr-FR" altLang="fr-FR" sz="2000" b="1" dirty="0" err="1"/>
              <a:t>Béershéba</a:t>
            </a:r>
            <a:endParaRPr lang="fr-FR" altLang="fr-FR" sz="2000" b="1" dirty="0"/>
          </a:p>
        </p:txBody>
      </p:sp>
      <p:pic>
        <p:nvPicPr>
          <p:cNvPr id="12" name="Image 11"/>
          <p:cNvPicPr>
            <a:picLocks noChangeAspect="1"/>
          </p:cNvPicPr>
          <p:nvPr/>
        </p:nvPicPr>
        <p:blipFill>
          <a:blip r:embed="rId7"/>
          <a:stretch>
            <a:fillRect/>
          </a:stretch>
        </p:blipFill>
        <p:spPr>
          <a:xfrm>
            <a:off x="2141149" y="254066"/>
            <a:ext cx="1883164" cy="2994019"/>
          </a:xfrm>
          <a:prstGeom prst="rect">
            <a:avLst/>
          </a:prstGeom>
        </p:spPr>
      </p:pic>
      <p:sp>
        <p:nvSpPr>
          <p:cNvPr id="2" name="ZoneTexte 1"/>
          <p:cNvSpPr txBox="1"/>
          <p:nvPr/>
        </p:nvSpPr>
        <p:spPr>
          <a:xfrm>
            <a:off x="5872766" y="3026535"/>
            <a:ext cx="2126647" cy="400110"/>
          </a:xfrm>
          <a:prstGeom prst="rect">
            <a:avLst/>
          </a:prstGeom>
          <a:noFill/>
        </p:spPr>
        <p:txBody>
          <a:bodyPr wrap="square" rtlCol="0">
            <a:spAutoFit/>
          </a:bodyPr>
          <a:lstStyle/>
          <a:p>
            <a:r>
              <a:rPr lang="en-GB" sz="2000" b="1" dirty="0" err="1">
                <a:latin typeface="Calibri" panose="020F0502020204030204" pitchFamily="34" charset="0"/>
                <a:cs typeface="Calibri" panose="020F0502020204030204" pitchFamily="34" charset="0"/>
              </a:rPr>
              <a:t>Jérusalem</a:t>
            </a:r>
            <a:endParaRPr lang="en-GB" sz="2000" b="1" dirty="0">
              <a:latin typeface="Calibri" panose="020F0502020204030204" pitchFamily="34" charset="0"/>
              <a:cs typeface="Calibri" panose="020F0502020204030204" pitchFamily="34" charset="0"/>
            </a:endParaRPr>
          </a:p>
        </p:txBody>
      </p:sp>
      <p:pic>
        <p:nvPicPr>
          <p:cNvPr id="14" name="Imag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483293">
            <a:off x="3946058" y="5161154"/>
            <a:ext cx="1800756" cy="4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8305466">
            <a:off x="5019828" y="3254428"/>
            <a:ext cx="959229" cy="4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03755"/>
      </p:ext>
    </p:extLst>
  </p:cSld>
  <p:clrMapOvr>
    <a:masterClrMapping/>
  </p:clrMapOvr>
  <mc:AlternateContent xmlns:mc="http://schemas.openxmlformats.org/markup-compatibility/2006" xmlns:p14="http://schemas.microsoft.com/office/powerpoint/2010/main">
    <mc:Choice Requires="p14">
      <p:transition spd="slow" p14:dur="2000" advTm="109498"/>
    </mc:Choice>
    <mc:Fallback xmlns="">
      <p:transition spd="slow" advTm="109498"/>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Divergences entre institutions</a:t>
            </a:r>
          </a:p>
        </p:txBody>
      </p:sp>
      <p:sp>
        <p:nvSpPr>
          <p:cNvPr id="3" name="Espace réservé du contenu 2"/>
          <p:cNvSpPr>
            <a:spLocks noGrp="1"/>
          </p:cNvSpPr>
          <p:nvPr>
            <p:ph idx="1"/>
          </p:nvPr>
        </p:nvSpPr>
        <p:spPr/>
        <p:txBody>
          <a:bodyPr/>
          <a:lstStyle/>
          <a:p>
            <a:pPr marL="0" indent="0">
              <a:buNone/>
            </a:pPr>
            <a:endParaRPr lang="fr-FR" dirty="0"/>
          </a:p>
          <a:p>
            <a:r>
              <a:rPr lang="fr-FR" dirty="0"/>
              <a:t>Parmi les Lévites, seuls les descendants d’Aaron peuvent être prêtres, les autres sont des assistants (Nb 3; etc.)</a:t>
            </a:r>
          </a:p>
          <a:p>
            <a:r>
              <a:rPr lang="fr-FR" dirty="0"/>
              <a:t>Tous les membres de la tribu de Lévi peuvent être prêtres (</a:t>
            </a:r>
            <a:r>
              <a:rPr lang="fr-FR" dirty="0" err="1"/>
              <a:t>Dt</a:t>
            </a:r>
            <a:r>
              <a:rPr lang="fr-FR" dirty="0"/>
              <a:t> 18.1-8)</a:t>
            </a:r>
          </a:p>
        </p:txBody>
      </p:sp>
    </p:spTree>
    <p:extLst>
      <p:ext uri="{BB962C8B-B14F-4D97-AF65-F5344CB8AC3E}">
        <p14:creationId xmlns:p14="http://schemas.microsoft.com/office/powerpoint/2010/main" val="1617685768"/>
      </p:ext>
    </p:extLst>
  </p:cSld>
  <p:clrMapOvr>
    <a:masterClrMapping/>
  </p:clrMapOvr>
  <mc:AlternateContent xmlns:mc="http://schemas.openxmlformats.org/markup-compatibility/2006" xmlns:p14="http://schemas.microsoft.com/office/powerpoint/2010/main">
    <mc:Choice Requires="p14">
      <p:transition spd="slow" p14:dur="2000" advTm="135892"/>
    </mc:Choice>
    <mc:Fallback xmlns="">
      <p:transition spd="slow" advTm="135892"/>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214423"/>
            <a:ext cx="7886700" cy="1325563"/>
          </a:xfrm>
        </p:spPr>
        <p:txBody>
          <a:bodyPr>
            <a:normAutofit/>
          </a:bodyPr>
          <a:lstStyle/>
          <a:p>
            <a:pPr algn="ctr"/>
            <a:r>
              <a:rPr lang="fr-FR" sz="2800" dirty="0"/>
              <a:t>Vue d’ensemble des lois du Pentateuque</a:t>
            </a:r>
          </a:p>
        </p:txBody>
      </p:sp>
      <p:sp>
        <p:nvSpPr>
          <p:cNvPr id="3" name="Espace réservé du contenu 2"/>
          <p:cNvSpPr>
            <a:spLocks noGrp="1"/>
          </p:cNvSpPr>
          <p:nvPr>
            <p:ph idx="1"/>
          </p:nvPr>
        </p:nvSpPr>
        <p:spPr>
          <a:xfrm>
            <a:off x="628650" y="1014255"/>
            <a:ext cx="7886700" cy="5373665"/>
          </a:xfrm>
        </p:spPr>
        <p:txBody>
          <a:bodyPr>
            <a:normAutofit fontScale="70000" lnSpcReduction="20000"/>
          </a:bodyPr>
          <a:lstStyle/>
          <a:p>
            <a:r>
              <a:rPr lang="fr-FR" dirty="0"/>
              <a:t>10 commandements (Ex 20.1-17)</a:t>
            </a:r>
          </a:p>
          <a:p>
            <a:r>
              <a:rPr lang="fr-FR" dirty="0">
                <a:solidFill>
                  <a:srgbClr val="FF0000"/>
                </a:solidFill>
              </a:rPr>
              <a:t>Code de l’alliance [CA] </a:t>
            </a:r>
            <a:r>
              <a:rPr lang="fr-FR" dirty="0"/>
              <a:t>(Ex 20-23), dont</a:t>
            </a:r>
          </a:p>
          <a:p>
            <a:pPr lvl="1"/>
            <a:r>
              <a:rPr lang="fr-FR" sz="2300" dirty="0"/>
              <a:t>Dette et esclavage (21.2-11)</a:t>
            </a:r>
          </a:p>
          <a:p>
            <a:pPr lvl="1"/>
            <a:r>
              <a:rPr lang="fr-FR" sz="2300" dirty="0"/>
              <a:t>Sabbat et 3 fêtes annuelles (23.12-17)</a:t>
            </a:r>
          </a:p>
          <a:p>
            <a:pPr lvl="1"/>
            <a:r>
              <a:rPr lang="fr-FR" sz="2300" dirty="0"/>
              <a:t>Ne pas cuire un chevreau dans le lait de sa mère (23.19)</a:t>
            </a:r>
          </a:p>
          <a:p>
            <a:r>
              <a:rPr lang="fr-FR" dirty="0"/>
              <a:t>Reprise d’une partie du Code de l’alliance (Ex 34), dont:</a:t>
            </a:r>
          </a:p>
          <a:p>
            <a:pPr lvl="1"/>
            <a:r>
              <a:rPr lang="fr-FR" sz="2300" dirty="0"/>
              <a:t>Sabbat et 3 fêtes annuelles (34.21-23)</a:t>
            </a:r>
          </a:p>
          <a:p>
            <a:pPr lvl="1"/>
            <a:r>
              <a:rPr lang="fr-FR" sz="2300" dirty="0"/>
              <a:t>Ne pas cuire un chevreau dans le lait de sa mère (34.26)</a:t>
            </a:r>
          </a:p>
          <a:p>
            <a:r>
              <a:rPr lang="fr-FR" dirty="0">
                <a:solidFill>
                  <a:srgbClr val="FF0000"/>
                </a:solidFill>
              </a:rPr>
              <a:t>Lois sacerdotales (P)</a:t>
            </a:r>
            <a:r>
              <a:rPr lang="fr-FR" dirty="0"/>
              <a:t>: rituels de sacrifices (</a:t>
            </a:r>
            <a:r>
              <a:rPr lang="fr-FR" dirty="0" err="1"/>
              <a:t>Lv</a:t>
            </a:r>
            <a:r>
              <a:rPr lang="fr-FR" dirty="0"/>
              <a:t> 1-7; 11-16)</a:t>
            </a:r>
          </a:p>
          <a:p>
            <a:r>
              <a:rPr lang="fr-FR" dirty="0">
                <a:solidFill>
                  <a:srgbClr val="FF0000"/>
                </a:solidFill>
              </a:rPr>
              <a:t>Code de sainteté [H] </a:t>
            </a:r>
            <a:r>
              <a:rPr lang="fr-FR" dirty="0"/>
              <a:t>(</a:t>
            </a:r>
            <a:r>
              <a:rPr lang="fr-FR" dirty="0" err="1"/>
              <a:t>Lv</a:t>
            </a:r>
            <a:r>
              <a:rPr lang="fr-FR" dirty="0"/>
              <a:t> 17-26), dont</a:t>
            </a:r>
          </a:p>
          <a:p>
            <a:pPr lvl="1"/>
            <a:r>
              <a:rPr lang="fr-FR" sz="2300" dirty="0"/>
              <a:t>Dette et esclavage (25)</a:t>
            </a:r>
          </a:p>
          <a:p>
            <a:pPr lvl="1"/>
            <a:r>
              <a:rPr lang="fr-FR" sz="2300" dirty="0"/>
              <a:t>Sabbat et 3 fêtes annuelles (23)</a:t>
            </a:r>
          </a:p>
          <a:p>
            <a:r>
              <a:rPr lang="fr-FR" dirty="0"/>
              <a:t>Instructions variées (Nb 15-19; 27-36)</a:t>
            </a:r>
          </a:p>
          <a:p>
            <a:r>
              <a:rPr lang="fr-FR" dirty="0"/>
              <a:t>Deutéronome 4-11, dont une 2</a:t>
            </a:r>
            <a:r>
              <a:rPr lang="fr-FR" baseline="30000" dirty="0"/>
              <a:t>e</a:t>
            </a:r>
            <a:r>
              <a:rPr lang="fr-FR" dirty="0"/>
              <a:t> version des 10 commandements</a:t>
            </a:r>
          </a:p>
          <a:p>
            <a:r>
              <a:rPr lang="fr-FR" dirty="0">
                <a:solidFill>
                  <a:srgbClr val="FF0000"/>
                </a:solidFill>
              </a:rPr>
              <a:t>Code deutéronomique </a:t>
            </a:r>
            <a:r>
              <a:rPr lang="fr-FR" dirty="0"/>
              <a:t>(</a:t>
            </a:r>
            <a:r>
              <a:rPr lang="fr-FR" dirty="0" err="1"/>
              <a:t>Dt</a:t>
            </a:r>
            <a:r>
              <a:rPr lang="fr-FR" dirty="0"/>
              <a:t> 12-26), dont</a:t>
            </a:r>
          </a:p>
          <a:p>
            <a:pPr lvl="1"/>
            <a:r>
              <a:rPr lang="fr-FR" sz="2300" dirty="0"/>
              <a:t>Dette et esclavage (15.1-18)</a:t>
            </a:r>
          </a:p>
          <a:p>
            <a:pPr lvl="1"/>
            <a:r>
              <a:rPr lang="fr-FR" sz="2300" dirty="0"/>
              <a:t>3 fêtes annuelles (16)</a:t>
            </a:r>
          </a:p>
          <a:p>
            <a:pPr lvl="1"/>
            <a:r>
              <a:rPr lang="fr-FR" sz="2300" dirty="0"/>
              <a:t>Ne pas cuire un chevreau dans le lait de sa mère (14.21)</a:t>
            </a:r>
          </a:p>
        </p:txBody>
      </p:sp>
    </p:spTree>
    <p:extLst>
      <p:ext uri="{BB962C8B-B14F-4D97-AF65-F5344CB8AC3E}">
        <p14:creationId xmlns:p14="http://schemas.microsoft.com/office/powerpoint/2010/main" val="3218174931"/>
      </p:ext>
    </p:extLst>
  </p:cSld>
  <p:clrMapOvr>
    <a:masterClrMapping/>
  </p:clrMapOvr>
  <mc:AlternateContent xmlns:mc="http://schemas.openxmlformats.org/markup-compatibility/2006" xmlns:p14="http://schemas.microsoft.com/office/powerpoint/2010/main">
    <mc:Choice Requires="p14">
      <p:transition spd="slow" p14:dur="2000" advTm="684794"/>
    </mc:Choice>
    <mc:Fallback xmlns="">
      <p:transition spd="slow" advTm="684794"/>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GB" dirty="0"/>
              <a:t>Plan</a:t>
            </a:r>
          </a:p>
        </p:txBody>
      </p:sp>
      <p:sp>
        <p:nvSpPr>
          <p:cNvPr id="3" name="Espace réservé du contenu 2"/>
          <p:cNvSpPr>
            <a:spLocks noGrp="1"/>
          </p:cNvSpPr>
          <p:nvPr>
            <p:ph idx="1"/>
          </p:nvPr>
        </p:nvSpPr>
        <p:spPr/>
        <p:txBody>
          <a:bodyPr/>
          <a:lstStyle/>
          <a:p>
            <a:pPr marL="514350" indent="-514350">
              <a:buFont typeface="+mj-lt"/>
              <a:buAutoNum type="arabicPeriod"/>
            </a:pPr>
            <a:r>
              <a:rPr lang="en-GB" dirty="0" err="1"/>
              <a:t>Constats</a:t>
            </a:r>
            <a:r>
              <a:rPr lang="en-GB" dirty="0"/>
              <a:t> </a:t>
            </a:r>
            <a:r>
              <a:rPr lang="en-GB" dirty="0" err="1"/>
              <a:t>empiriques</a:t>
            </a:r>
            <a:r>
              <a:rPr lang="en-GB" dirty="0"/>
              <a:t> </a:t>
            </a:r>
            <a:r>
              <a:rPr lang="en-GB" dirty="0" err="1"/>
              <a:t>d’une</a:t>
            </a:r>
            <a:r>
              <a:rPr lang="en-GB" dirty="0"/>
              <a:t> </a:t>
            </a:r>
            <a:r>
              <a:rPr lang="en-GB" dirty="0" err="1"/>
              <a:t>complexité</a:t>
            </a:r>
            <a:r>
              <a:rPr lang="en-GB" dirty="0"/>
              <a:t> au sein du </a:t>
            </a:r>
            <a:r>
              <a:rPr lang="en-GB" dirty="0" err="1"/>
              <a:t>Pentateuque</a:t>
            </a:r>
            <a:endParaRPr lang="en-GB" dirty="0"/>
          </a:p>
          <a:p>
            <a:pPr marL="514350" indent="-514350">
              <a:buFont typeface="+mj-lt"/>
              <a:buAutoNum type="arabicPeriod"/>
            </a:pPr>
            <a:r>
              <a:rPr lang="en-GB" b="1" dirty="0" err="1"/>
              <a:t>Hypothèses</a:t>
            </a:r>
            <a:r>
              <a:rPr lang="en-GB" b="1" dirty="0"/>
              <a:t> sur la formation du </a:t>
            </a:r>
            <a:r>
              <a:rPr lang="en-GB" b="1" dirty="0" err="1"/>
              <a:t>Pentateuque</a:t>
            </a:r>
            <a:endParaRPr lang="en-GB" b="1" dirty="0"/>
          </a:p>
          <a:p>
            <a:pPr marL="514350" indent="-514350">
              <a:buFont typeface="+mj-lt"/>
              <a:buAutoNum type="arabicPeriod"/>
            </a:pPr>
            <a:r>
              <a:rPr lang="en-GB" dirty="0" err="1"/>
              <a:t>Herméneutique</a:t>
            </a:r>
            <a:r>
              <a:rPr lang="en-GB" dirty="0"/>
              <a:t> </a:t>
            </a:r>
            <a:r>
              <a:rPr lang="en-GB" dirty="0" err="1"/>
              <a:t>implicite</a:t>
            </a:r>
            <a:r>
              <a:rPr lang="en-GB" dirty="0"/>
              <a:t> du </a:t>
            </a:r>
            <a:r>
              <a:rPr lang="en-GB" dirty="0" err="1"/>
              <a:t>Pentateuque</a:t>
            </a:r>
            <a:endParaRPr lang="en-GB" dirty="0"/>
          </a:p>
        </p:txBody>
      </p:sp>
    </p:spTree>
    <p:extLst>
      <p:ext uri="{BB962C8B-B14F-4D97-AF65-F5344CB8AC3E}">
        <p14:creationId xmlns:p14="http://schemas.microsoft.com/office/powerpoint/2010/main" val="4028449968"/>
      </p:ext>
    </p:extLst>
  </p:cSld>
  <p:clrMapOvr>
    <a:masterClrMapping/>
  </p:clrMapOvr>
  <mc:AlternateContent xmlns:mc="http://schemas.openxmlformats.org/markup-compatibility/2006" xmlns:p14="http://schemas.microsoft.com/office/powerpoint/2010/main">
    <mc:Choice Requires="p14">
      <p:transition spd="slow" p14:dur="2000" advTm="59144"/>
    </mc:Choice>
    <mc:Fallback xmlns="">
      <p:transition spd="slow" advTm="59144"/>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GB" dirty="0" err="1"/>
              <a:t>Plusieurs</a:t>
            </a:r>
            <a:r>
              <a:rPr lang="en-GB" dirty="0"/>
              <a:t> modes de compilation</a:t>
            </a:r>
          </a:p>
        </p:txBody>
      </p:sp>
      <p:sp>
        <p:nvSpPr>
          <p:cNvPr id="3" name="Espace réservé du contenu 2"/>
          <p:cNvSpPr>
            <a:spLocks noGrp="1"/>
          </p:cNvSpPr>
          <p:nvPr>
            <p:ph idx="1"/>
          </p:nvPr>
        </p:nvSpPr>
        <p:spPr/>
        <p:txBody>
          <a:bodyPr/>
          <a:lstStyle/>
          <a:p>
            <a:r>
              <a:rPr lang="en-GB" dirty="0"/>
              <a:t>Juxtaposition (cf. </a:t>
            </a:r>
            <a:r>
              <a:rPr lang="en-GB" dirty="0" err="1"/>
              <a:t>récits</a:t>
            </a:r>
            <a:r>
              <a:rPr lang="en-GB" dirty="0"/>
              <a:t> de </a:t>
            </a:r>
            <a:r>
              <a:rPr lang="en-GB" dirty="0" err="1"/>
              <a:t>création</a:t>
            </a:r>
            <a:r>
              <a:rPr lang="en-GB" dirty="0"/>
              <a:t> </a:t>
            </a:r>
            <a:r>
              <a:rPr lang="en-GB" dirty="0" err="1"/>
              <a:t>Gn</a:t>
            </a:r>
            <a:r>
              <a:rPr lang="en-GB" dirty="0"/>
              <a:t> 1 et 2-3)</a:t>
            </a:r>
          </a:p>
          <a:p>
            <a:r>
              <a:rPr lang="en-GB" dirty="0"/>
              <a:t>Fusion (cf. </a:t>
            </a:r>
            <a:r>
              <a:rPr lang="en-GB" dirty="0" err="1"/>
              <a:t>récit</a:t>
            </a:r>
            <a:r>
              <a:rPr lang="en-GB" dirty="0"/>
              <a:t> du </a:t>
            </a:r>
            <a:r>
              <a:rPr lang="en-GB" dirty="0" err="1"/>
              <a:t>Déluge</a:t>
            </a:r>
            <a:r>
              <a:rPr lang="en-GB" dirty="0"/>
              <a:t> </a:t>
            </a:r>
            <a:r>
              <a:rPr lang="en-GB" dirty="0" err="1"/>
              <a:t>en</a:t>
            </a:r>
            <a:r>
              <a:rPr lang="en-GB" dirty="0"/>
              <a:t> </a:t>
            </a:r>
            <a:r>
              <a:rPr lang="en-GB" dirty="0" err="1"/>
              <a:t>Gn</a:t>
            </a:r>
            <a:r>
              <a:rPr lang="en-GB" dirty="0"/>
              <a:t> 6-9)</a:t>
            </a:r>
          </a:p>
          <a:p>
            <a:r>
              <a:rPr lang="en-GB" dirty="0" err="1"/>
              <a:t>Supplémentation</a:t>
            </a:r>
            <a:r>
              <a:rPr lang="en-GB" dirty="0"/>
              <a:t> (un </a:t>
            </a:r>
            <a:r>
              <a:rPr lang="en-GB" dirty="0" err="1"/>
              <a:t>peu</a:t>
            </a:r>
            <a:r>
              <a:rPr lang="en-GB" dirty="0"/>
              <a:t> </a:t>
            </a:r>
            <a:r>
              <a:rPr lang="en-GB" dirty="0" err="1"/>
              <a:t>partout</a:t>
            </a:r>
            <a:r>
              <a:rPr lang="en-GB" dirty="0"/>
              <a:t>)</a:t>
            </a:r>
          </a:p>
          <a:p>
            <a:endParaRPr lang="en-GB" dirty="0"/>
          </a:p>
        </p:txBody>
      </p:sp>
    </p:spTree>
    <p:extLst>
      <p:ext uri="{BB962C8B-B14F-4D97-AF65-F5344CB8AC3E}">
        <p14:creationId xmlns:p14="http://schemas.microsoft.com/office/powerpoint/2010/main" val="3043561466"/>
      </p:ext>
    </p:extLst>
  </p:cSld>
  <p:clrMapOvr>
    <a:masterClrMapping/>
  </p:clrMapOvr>
  <mc:AlternateContent xmlns:mc="http://schemas.openxmlformats.org/markup-compatibility/2006" xmlns:p14="http://schemas.microsoft.com/office/powerpoint/2010/main">
    <mc:Choice Requires="p14">
      <p:transition spd="slow" p14:dur="2000" advTm="146927"/>
    </mc:Choice>
    <mc:Fallback xmlns="">
      <p:transition spd="slow" advTm="146927"/>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6"/>
            <a:ext cx="7886700" cy="266053"/>
          </a:xfrm>
        </p:spPr>
        <p:txBody>
          <a:bodyPr>
            <a:normAutofit fontScale="90000"/>
          </a:bodyPr>
          <a:lstStyle/>
          <a:p>
            <a:pPr algn="ctr"/>
            <a:r>
              <a:rPr lang="en-GB" dirty="0" err="1"/>
              <a:t>Récit</a:t>
            </a:r>
            <a:r>
              <a:rPr lang="en-GB" dirty="0"/>
              <a:t> du </a:t>
            </a:r>
            <a:r>
              <a:rPr lang="en-GB" dirty="0" err="1"/>
              <a:t>Déluge</a:t>
            </a:r>
            <a:endParaRPr lang="en-GB" dirty="0"/>
          </a:p>
        </p:txBody>
      </p:sp>
      <p:sp>
        <p:nvSpPr>
          <p:cNvPr id="3" name="Espace réservé du contenu 2"/>
          <p:cNvSpPr>
            <a:spLocks noGrp="1"/>
          </p:cNvSpPr>
          <p:nvPr>
            <p:ph idx="1"/>
          </p:nvPr>
        </p:nvSpPr>
        <p:spPr>
          <a:xfrm>
            <a:off x="628650" y="784927"/>
            <a:ext cx="7886700" cy="5392036"/>
          </a:xfrm>
        </p:spPr>
        <p:txBody>
          <a:bodyPr>
            <a:normAutofit fontScale="70000" lnSpcReduction="20000"/>
          </a:bodyPr>
          <a:lstStyle/>
          <a:p>
            <a:pPr marL="0" indent="0">
              <a:buNone/>
            </a:pPr>
            <a:r>
              <a:rPr lang="fr-FR" dirty="0">
                <a:solidFill>
                  <a:srgbClr val="FF0000"/>
                </a:solidFill>
              </a:rPr>
              <a:t>5 L'Éternel vit que la méchanceté des hommes était grande sur la terre, et que toutes les pensées de leur </a:t>
            </a:r>
            <a:r>
              <a:rPr lang="fr-FR" dirty="0" err="1">
                <a:solidFill>
                  <a:srgbClr val="FF0000"/>
                </a:solidFill>
              </a:rPr>
              <a:t>coeur</a:t>
            </a:r>
            <a:r>
              <a:rPr lang="fr-FR" dirty="0">
                <a:solidFill>
                  <a:srgbClr val="FF0000"/>
                </a:solidFill>
              </a:rPr>
              <a:t> se portaient chaque jour uniquement vers le mal. 6 L'Éternel se repentit d'avoir fait l'homme sur la terre, et il fut affligé en son </a:t>
            </a:r>
            <a:r>
              <a:rPr lang="fr-FR" dirty="0" err="1">
                <a:solidFill>
                  <a:srgbClr val="FF0000"/>
                </a:solidFill>
              </a:rPr>
              <a:t>coeur</a:t>
            </a:r>
            <a:r>
              <a:rPr lang="fr-FR" dirty="0">
                <a:solidFill>
                  <a:srgbClr val="FF0000"/>
                </a:solidFill>
              </a:rPr>
              <a:t>. 7 Et l'Éternel dit: J'exterminerai de la face de la terre l'homme que j'ai créé, depuis l'homme jusqu'au bétail, aux reptiles et aux oiseaux du ciel; car je me repens de les avoir faits 8 Mais Noé trouva grâce aux yeux de l'Éternel.</a:t>
            </a:r>
          </a:p>
          <a:p>
            <a:pPr marL="0" indent="0">
              <a:buNone/>
            </a:pPr>
            <a:r>
              <a:rPr lang="fr-FR" dirty="0"/>
              <a:t> 9 Voici la postérité de Noé. Noé était un homme juste et intègre dans son temps; Noé marchait avec Dieu.</a:t>
            </a:r>
          </a:p>
          <a:p>
            <a:pPr marL="0" indent="0">
              <a:buNone/>
            </a:pPr>
            <a:r>
              <a:rPr lang="fr-FR" dirty="0"/>
              <a:t> 10 Noé engendra trois fils: Sem, Cham et Japhet.</a:t>
            </a:r>
          </a:p>
          <a:p>
            <a:pPr marL="0" indent="0">
              <a:buNone/>
            </a:pPr>
            <a:r>
              <a:rPr lang="fr-FR" dirty="0">
                <a:solidFill>
                  <a:srgbClr val="FF0000"/>
                </a:solidFill>
              </a:rPr>
              <a:t>11 La terre était corrompue devant Dieu, la terre était pleine de violence. 12 Dieu regarda la terre, et voici, elle était corrompue; car toute chair avait corrompu sa voie sur la terre. 13 Alors Dieu dit à Noé: La fin de toute chair est arrêtée devant moi; car ils ont rempli la terre de violence; voici, je vais les détruire avec la terre. </a:t>
            </a:r>
          </a:p>
          <a:p>
            <a:pPr marL="0" indent="0">
              <a:buNone/>
            </a:pPr>
            <a:r>
              <a:rPr lang="fr-FR" dirty="0"/>
              <a:t>14 Fais -toi une arche de bois de </a:t>
            </a:r>
            <a:r>
              <a:rPr lang="fr-FR" dirty="0" err="1"/>
              <a:t>gopher</a:t>
            </a:r>
            <a:r>
              <a:rPr lang="fr-FR" dirty="0"/>
              <a:t>; tu disposeras cette arche en cellules, et tu l'enduiras de poix en dedans et en dehors. 15 Voici comment tu la feras: l'arche aura trois cents coudées de longueur, cinquante coudées de largeur et trente coudées de hauteur. 16 Tu feras à l'arche une fenêtre, que tu réduiras à une coudée en haut; tu établiras une porte sur le côté de l'arche; et tu construiras un étage inférieur, un second et un troisième.</a:t>
            </a:r>
          </a:p>
          <a:p>
            <a:pPr marL="0" indent="0">
              <a:buNone/>
            </a:pPr>
            <a:endParaRPr lang="en-GB" dirty="0"/>
          </a:p>
        </p:txBody>
      </p:sp>
    </p:spTree>
    <p:extLst>
      <p:ext uri="{BB962C8B-B14F-4D97-AF65-F5344CB8AC3E}">
        <p14:creationId xmlns:p14="http://schemas.microsoft.com/office/powerpoint/2010/main" val="396523854"/>
      </p:ext>
    </p:extLst>
  </p:cSld>
  <p:clrMapOvr>
    <a:masterClrMapping/>
  </p:clrMapOvr>
  <mc:AlternateContent xmlns:mc="http://schemas.openxmlformats.org/markup-compatibility/2006" xmlns:p14="http://schemas.microsoft.com/office/powerpoint/2010/main">
    <mc:Choice Requires="p14">
      <p:transition spd="slow" p14:dur="2000" advTm="120903"/>
    </mc:Choice>
    <mc:Fallback xmlns="">
      <p:transition spd="slow" advTm="120903"/>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GB" dirty="0"/>
          </a:p>
        </p:txBody>
      </p:sp>
      <p:sp>
        <p:nvSpPr>
          <p:cNvPr id="3" name="Espace réservé du contenu 2"/>
          <p:cNvSpPr>
            <a:spLocks noGrp="1"/>
          </p:cNvSpPr>
          <p:nvPr>
            <p:ph idx="1"/>
          </p:nvPr>
        </p:nvSpPr>
        <p:spPr>
          <a:xfrm>
            <a:off x="628650" y="212651"/>
            <a:ext cx="7886700" cy="5964312"/>
          </a:xfrm>
        </p:spPr>
        <p:txBody>
          <a:bodyPr>
            <a:noAutofit/>
          </a:bodyPr>
          <a:lstStyle/>
          <a:p>
            <a:pPr marL="0" indent="0">
              <a:buNone/>
            </a:pPr>
            <a:r>
              <a:rPr lang="fr-FR" sz="1800" dirty="0">
                <a:solidFill>
                  <a:schemeClr val="accent2"/>
                </a:solidFill>
              </a:rPr>
              <a:t>17 Et moi, je vais faire venir le déluge d'eaux sur la terre, pour détruire toute chair ayant souffle de vie sous le ciel; tout ce qui est sur la terre périra. </a:t>
            </a:r>
          </a:p>
          <a:p>
            <a:pPr marL="0" indent="0">
              <a:buNone/>
            </a:pPr>
            <a:r>
              <a:rPr lang="fr-FR" sz="1800" dirty="0">
                <a:solidFill>
                  <a:srgbClr val="00B050"/>
                </a:solidFill>
              </a:rPr>
              <a:t>18 Mais j'établis mon alliance avec toi; tu entreras dans l'arche, toi et tes fils, ta femme et les femmes de tes fils avec toi. 19 De tout ce qui vit, de toute chair, tu feras entrer dans l'arche deux de chaque espèce, pour les conserver en vie avec toi: il y aura un mâle et une femelle. 20 Des oiseaux selon leur espèce, du bétail selon son espèce, et de tous les reptiles de la terre selon leur espèce, deux de chaque espèce viendront vers toi, pour que tu leur conserves la vie. 21 Et toi, prends de tous les aliments que l'on mange, et fais-en une provision auprès de toi, afin qu'ils te servent de nourriture ainsi qu'à eux. </a:t>
            </a:r>
          </a:p>
          <a:p>
            <a:pPr marL="0" indent="0">
              <a:buNone/>
            </a:pPr>
            <a:r>
              <a:rPr lang="fr-FR" sz="1800" dirty="0">
                <a:solidFill>
                  <a:srgbClr val="00B0F0"/>
                </a:solidFill>
              </a:rPr>
              <a:t>22 C'est ce que fit Noé: il exécuta tout ce que Dieu lui avait ordonné.</a:t>
            </a:r>
          </a:p>
          <a:p>
            <a:pPr marL="0" indent="0">
              <a:buNone/>
            </a:pPr>
            <a:endParaRPr lang="fr-FR" sz="1800" dirty="0">
              <a:solidFill>
                <a:srgbClr val="00B0F0"/>
              </a:solidFill>
            </a:endParaRPr>
          </a:p>
          <a:p>
            <a:pPr marL="0" indent="0">
              <a:buNone/>
            </a:pPr>
            <a:r>
              <a:rPr lang="fr-FR" sz="1800" dirty="0">
                <a:solidFill>
                  <a:srgbClr val="00B050"/>
                </a:solidFill>
              </a:rPr>
              <a:t>7:1 L'Éternel dit à Noé: Entre dans l'arche, toi et toute ta maison; car je t'ai vu juste devant moi parmi cette génération. 2 Tu prendras auprès de toi sept couples de tous les animaux purs, le mâle et sa femelle; une paire des animaux qui ne sont pas purs, le mâle et sa femelle; 3 sept couples aussi des oiseaux du ciel, mâle et femelle, afin de conserver leur race en vie sur la face de toute la terre.</a:t>
            </a:r>
          </a:p>
          <a:p>
            <a:pPr marL="0" indent="0">
              <a:buNone/>
            </a:pPr>
            <a:r>
              <a:rPr lang="fr-FR" sz="1800" dirty="0"/>
              <a:t> </a:t>
            </a:r>
            <a:r>
              <a:rPr lang="fr-FR" sz="1800" dirty="0">
                <a:solidFill>
                  <a:schemeClr val="accent2"/>
                </a:solidFill>
              </a:rPr>
              <a:t>4 Car, encore sept jours, et je ferai pleuvoir sur la terre quarante jours et quarante nuits, et j'exterminerai de la face de la terre tous les êtres que j'ai faits. </a:t>
            </a:r>
          </a:p>
          <a:p>
            <a:pPr marL="0" indent="0">
              <a:buNone/>
            </a:pPr>
            <a:r>
              <a:rPr lang="fr-FR" sz="1800" dirty="0">
                <a:solidFill>
                  <a:srgbClr val="00B0F0"/>
                </a:solidFill>
              </a:rPr>
              <a:t>5 Noé exécuta tout ce que l'Éternel lui avait ordonné.</a:t>
            </a:r>
          </a:p>
          <a:p>
            <a:pPr marL="0" indent="0">
              <a:buNone/>
            </a:pPr>
            <a:endParaRPr lang="en-GB" sz="1800" dirty="0"/>
          </a:p>
        </p:txBody>
      </p:sp>
    </p:spTree>
    <p:extLst>
      <p:ext uri="{BB962C8B-B14F-4D97-AF65-F5344CB8AC3E}">
        <p14:creationId xmlns:p14="http://schemas.microsoft.com/office/powerpoint/2010/main" val="4082161536"/>
      </p:ext>
    </p:extLst>
  </p:cSld>
  <p:clrMapOvr>
    <a:masterClrMapping/>
  </p:clrMapOvr>
  <mc:AlternateContent xmlns:mc="http://schemas.openxmlformats.org/markup-compatibility/2006" xmlns:p14="http://schemas.microsoft.com/office/powerpoint/2010/main">
    <mc:Choice Requires="p14">
      <p:transition spd="slow" p14:dur="2000" advTm="343624"/>
    </mc:Choice>
    <mc:Fallback xmlns="">
      <p:transition spd="slow" advTm="343624"/>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GB" dirty="0" err="1"/>
              <a:t>Deux</a:t>
            </a:r>
            <a:r>
              <a:rPr lang="en-GB" dirty="0"/>
              <a:t> </a:t>
            </a:r>
            <a:r>
              <a:rPr lang="en-GB" dirty="0" err="1"/>
              <a:t>approches</a:t>
            </a:r>
            <a:r>
              <a:rPr lang="en-GB" dirty="0"/>
              <a:t> </a:t>
            </a:r>
            <a:r>
              <a:rPr lang="en-GB" dirty="0" err="1"/>
              <a:t>majeures</a:t>
            </a:r>
            <a:endParaRPr lang="en-GB" dirty="0"/>
          </a:p>
        </p:txBody>
      </p:sp>
      <p:sp>
        <p:nvSpPr>
          <p:cNvPr id="3" name="Espace réservé du contenu 2"/>
          <p:cNvSpPr>
            <a:spLocks noGrp="1"/>
          </p:cNvSpPr>
          <p:nvPr>
            <p:ph idx="1"/>
          </p:nvPr>
        </p:nvSpPr>
        <p:spPr>
          <a:xfrm>
            <a:off x="628649" y="1825625"/>
            <a:ext cx="8116105" cy="4351338"/>
          </a:xfrm>
        </p:spPr>
        <p:txBody>
          <a:bodyPr>
            <a:normAutofit/>
          </a:bodyPr>
          <a:lstStyle/>
          <a:p>
            <a:r>
              <a:rPr lang="en-GB" dirty="0" err="1"/>
              <a:t>Théorie</a:t>
            </a:r>
            <a:r>
              <a:rPr lang="en-GB" dirty="0"/>
              <a:t> </a:t>
            </a:r>
            <a:r>
              <a:rPr lang="en-GB" dirty="0" err="1"/>
              <a:t>documentaire</a:t>
            </a:r>
            <a:r>
              <a:rPr lang="en-GB" dirty="0"/>
              <a:t> </a:t>
            </a:r>
          </a:p>
          <a:p>
            <a:pPr lvl="1"/>
            <a:r>
              <a:rPr lang="en-GB" dirty="0" err="1"/>
              <a:t>Synthèse</a:t>
            </a:r>
            <a:r>
              <a:rPr lang="en-GB" dirty="0"/>
              <a:t> par Julius </a:t>
            </a:r>
            <a:r>
              <a:rPr lang="en-GB" dirty="0" err="1"/>
              <a:t>Wellhausen</a:t>
            </a:r>
            <a:r>
              <a:rPr lang="en-GB" dirty="0"/>
              <a:t> à la fin du 19e s., </a:t>
            </a:r>
            <a:r>
              <a:rPr lang="en-GB" dirty="0" err="1"/>
              <a:t>théorie</a:t>
            </a:r>
            <a:r>
              <a:rPr lang="en-GB" dirty="0"/>
              <a:t> </a:t>
            </a:r>
            <a:r>
              <a:rPr lang="en-GB" dirty="0" err="1"/>
              <a:t>dominante</a:t>
            </a:r>
            <a:r>
              <a:rPr lang="en-GB" dirty="0"/>
              <a:t> au 20e s.</a:t>
            </a:r>
          </a:p>
          <a:p>
            <a:pPr lvl="1"/>
            <a:r>
              <a:rPr lang="en-GB" dirty="0" err="1"/>
              <a:t>Ravivée</a:t>
            </a:r>
            <a:r>
              <a:rPr lang="en-GB" dirty="0"/>
              <a:t> par les “Neo-Documentarians”</a:t>
            </a:r>
          </a:p>
          <a:p>
            <a:pPr lvl="1"/>
            <a:r>
              <a:rPr lang="en-GB" dirty="0" err="1"/>
              <a:t>Pentateuque</a:t>
            </a:r>
            <a:r>
              <a:rPr lang="en-GB" dirty="0"/>
              <a:t> </a:t>
            </a:r>
            <a:r>
              <a:rPr lang="en-GB" dirty="0" err="1"/>
              <a:t>comme</a:t>
            </a:r>
            <a:r>
              <a:rPr lang="en-GB" dirty="0"/>
              <a:t> compilation de 4 documents: J E D P</a:t>
            </a:r>
          </a:p>
          <a:p>
            <a:endParaRPr lang="en-GB" dirty="0"/>
          </a:p>
        </p:txBody>
      </p:sp>
    </p:spTree>
    <p:extLst>
      <p:ext uri="{BB962C8B-B14F-4D97-AF65-F5344CB8AC3E}">
        <p14:creationId xmlns:p14="http://schemas.microsoft.com/office/powerpoint/2010/main" val="2369112008"/>
      </p:ext>
    </p:extLst>
  </p:cSld>
  <p:clrMapOvr>
    <a:masterClrMapping/>
  </p:clrMapOvr>
  <mc:AlternateContent xmlns:mc="http://schemas.openxmlformats.org/markup-compatibility/2006" xmlns:p14="http://schemas.microsoft.com/office/powerpoint/2010/main">
    <mc:Choice Requires="p14">
      <p:transition spd="slow" p14:dur="2000" advTm="469891"/>
    </mc:Choice>
    <mc:Fallback xmlns="">
      <p:transition spd="slow" advTm="469891"/>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GB"/>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233417" y="-1179134"/>
            <a:ext cx="11514581" cy="8614614"/>
          </a:xfrm>
        </p:spPr>
      </p:pic>
    </p:spTree>
    <p:extLst>
      <p:ext uri="{BB962C8B-B14F-4D97-AF65-F5344CB8AC3E}">
        <p14:creationId xmlns:p14="http://schemas.microsoft.com/office/powerpoint/2010/main" val="3754459898"/>
      </p:ext>
    </p:extLst>
  </p:cSld>
  <p:clrMapOvr>
    <a:masterClrMapping/>
  </p:clrMapOvr>
  <mc:AlternateContent xmlns:mc="http://schemas.openxmlformats.org/markup-compatibility/2006" xmlns:p14="http://schemas.microsoft.com/office/powerpoint/2010/main">
    <mc:Choice Requires="p14">
      <p:transition spd="slow" p14:dur="2000" advTm="148887"/>
    </mc:Choice>
    <mc:Fallback xmlns="">
      <p:transition spd="slow" advTm="148887"/>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GB" dirty="0" err="1"/>
              <a:t>Deux</a:t>
            </a:r>
            <a:r>
              <a:rPr lang="en-GB" dirty="0"/>
              <a:t> </a:t>
            </a:r>
            <a:r>
              <a:rPr lang="en-GB" dirty="0" err="1"/>
              <a:t>approches</a:t>
            </a:r>
            <a:r>
              <a:rPr lang="en-GB" dirty="0"/>
              <a:t> </a:t>
            </a:r>
            <a:r>
              <a:rPr lang="en-GB" dirty="0" err="1"/>
              <a:t>majeures</a:t>
            </a:r>
            <a:endParaRPr lang="en-GB" dirty="0"/>
          </a:p>
        </p:txBody>
      </p:sp>
      <p:sp>
        <p:nvSpPr>
          <p:cNvPr id="3" name="Espace réservé du contenu 2"/>
          <p:cNvSpPr>
            <a:spLocks noGrp="1"/>
          </p:cNvSpPr>
          <p:nvPr>
            <p:ph idx="1"/>
          </p:nvPr>
        </p:nvSpPr>
        <p:spPr>
          <a:xfrm>
            <a:off x="628649" y="1825625"/>
            <a:ext cx="8116105" cy="4351338"/>
          </a:xfrm>
        </p:spPr>
        <p:txBody>
          <a:bodyPr>
            <a:normAutofit/>
          </a:bodyPr>
          <a:lstStyle/>
          <a:p>
            <a:r>
              <a:rPr lang="en-GB" dirty="0" err="1"/>
              <a:t>Approche</a:t>
            </a:r>
            <a:r>
              <a:rPr lang="en-GB" dirty="0"/>
              <a:t> “</a:t>
            </a:r>
            <a:r>
              <a:rPr lang="en-GB" dirty="0" err="1"/>
              <a:t>européenne</a:t>
            </a:r>
            <a:r>
              <a:rPr lang="en-GB" dirty="0"/>
              <a:t> </a:t>
            </a:r>
            <a:r>
              <a:rPr lang="en-GB" dirty="0" err="1"/>
              <a:t>continentale</a:t>
            </a:r>
            <a:r>
              <a:rPr lang="en-GB" dirty="0"/>
              <a:t>” </a:t>
            </a:r>
            <a:r>
              <a:rPr lang="en-GB" dirty="0" err="1"/>
              <a:t>ou</a:t>
            </a:r>
            <a:r>
              <a:rPr lang="en-GB" dirty="0"/>
              <a:t> “</a:t>
            </a:r>
            <a:r>
              <a:rPr lang="en-GB" dirty="0" err="1"/>
              <a:t>traditio</a:t>
            </a:r>
            <a:r>
              <a:rPr lang="en-GB" dirty="0"/>
              <a:t>-historical”</a:t>
            </a:r>
          </a:p>
          <a:p>
            <a:pPr lvl="1"/>
            <a:r>
              <a:rPr lang="en-GB" dirty="0"/>
              <a:t>P </a:t>
            </a:r>
            <a:r>
              <a:rPr lang="en-GB" dirty="0" err="1"/>
              <a:t>dans</a:t>
            </a:r>
            <a:r>
              <a:rPr lang="en-GB" dirty="0"/>
              <a:t> </a:t>
            </a:r>
            <a:r>
              <a:rPr lang="en-GB" dirty="0" err="1"/>
              <a:t>Genèse</a:t>
            </a:r>
            <a:r>
              <a:rPr lang="en-GB" dirty="0"/>
              <a:t> 1 à </a:t>
            </a:r>
            <a:r>
              <a:rPr lang="en-GB" dirty="0" err="1"/>
              <a:t>Exode</a:t>
            </a:r>
            <a:r>
              <a:rPr lang="en-GB" dirty="0"/>
              <a:t> 40 (</a:t>
            </a:r>
            <a:r>
              <a:rPr lang="en-GB" dirty="0" err="1"/>
              <a:t>ou</a:t>
            </a:r>
            <a:r>
              <a:rPr lang="en-GB" dirty="0"/>
              <a:t> </a:t>
            </a:r>
            <a:r>
              <a:rPr lang="en-GB" dirty="0" err="1"/>
              <a:t>Lévitique</a:t>
            </a:r>
            <a:r>
              <a:rPr lang="en-GB" dirty="0"/>
              <a:t> 16)</a:t>
            </a:r>
          </a:p>
          <a:p>
            <a:pPr lvl="1"/>
            <a:r>
              <a:rPr lang="en-GB" dirty="0"/>
              <a:t>D </a:t>
            </a:r>
            <a:r>
              <a:rPr lang="en-GB" dirty="0" err="1"/>
              <a:t>dans</a:t>
            </a:r>
            <a:r>
              <a:rPr lang="en-GB" dirty="0"/>
              <a:t> </a:t>
            </a:r>
            <a:r>
              <a:rPr lang="en-GB" dirty="0" err="1"/>
              <a:t>Deutéronome</a:t>
            </a:r>
            <a:endParaRPr lang="en-GB" dirty="0"/>
          </a:p>
          <a:p>
            <a:pPr lvl="1"/>
            <a:r>
              <a:rPr lang="en-GB" dirty="0"/>
              <a:t>Le </a:t>
            </a:r>
            <a:r>
              <a:rPr lang="en-GB" dirty="0" err="1"/>
              <a:t>reste</a:t>
            </a:r>
            <a:r>
              <a:rPr lang="en-GB" dirty="0"/>
              <a:t>: non-P.</a:t>
            </a:r>
          </a:p>
          <a:p>
            <a:pPr lvl="1"/>
            <a:r>
              <a:rPr lang="en-GB" dirty="0" err="1"/>
              <a:t>Mais</a:t>
            </a:r>
            <a:r>
              <a:rPr lang="en-GB" dirty="0"/>
              <a:t> identification de plus </a:t>
            </a:r>
            <a:r>
              <a:rPr lang="en-GB" dirty="0" err="1"/>
              <a:t>en</a:t>
            </a:r>
            <a:r>
              <a:rPr lang="en-GB" dirty="0"/>
              <a:t> plus </a:t>
            </a:r>
            <a:r>
              <a:rPr lang="en-GB" dirty="0" err="1"/>
              <a:t>d’une</a:t>
            </a:r>
            <a:r>
              <a:rPr lang="en-GB" dirty="0"/>
              <a:t> influence </a:t>
            </a:r>
            <a:r>
              <a:rPr lang="en-GB" dirty="0" err="1"/>
              <a:t>deutéronomiste</a:t>
            </a:r>
            <a:r>
              <a:rPr lang="en-GB" dirty="0"/>
              <a:t> </a:t>
            </a:r>
            <a:r>
              <a:rPr lang="en-GB" dirty="0" err="1"/>
              <a:t>dans</a:t>
            </a:r>
            <a:r>
              <a:rPr lang="en-GB" dirty="0"/>
              <a:t> livres </a:t>
            </a:r>
            <a:r>
              <a:rPr lang="en-GB" dirty="0" err="1"/>
              <a:t>précédents</a:t>
            </a:r>
            <a:r>
              <a:rPr lang="en-GB" dirty="0"/>
              <a:t>.</a:t>
            </a:r>
          </a:p>
        </p:txBody>
      </p:sp>
    </p:spTree>
    <p:extLst>
      <p:ext uri="{BB962C8B-B14F-4D97-AF65-F5344CB8AC3E}">
        <p14:creationId xmlns:p14="http://schemas.microsoft.com/office/powerpoint/2010/main" val="2510373931"/>
      </p:ext>
    </p:extLst>
  </p:cSld>
  <p:clrMapOvr>
    <a:masterClrMapping/>
  </p:clrMapOvr>
  <mc:AlternateContent xmlns:mc="http://schemas.openxmlformats.org/markup-compatibility/2006" xmlns:p14="http://schemas.microsoft.com/office/powerpoint/2010/main">
    <mc:Choice Requires="p14">
      <p:transition spd="slow" p14:dur="2000" advTm="244114"/>
    </mc:Choice>
    <mc:Fallback xmlns="">
      <p:transition spd="slow" advTm="244114"/>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Herméneutique</a:t>
            </a:r>
            <a:r>
              <a:rPr lang="en-GB" dirty="0"/>
              <a:t> du </a:t>
            </a:r>
            <a:r>
              <a:rPr lang="en-GB" dirty="0" err="1"/>
              <a:t>Pentateuque</a:t>
            </a:r>
            <a:endParaRPr lang="en-GB" dirty="0"/>
          </a:p>
        </p:txBody>
      </p:sp>
      <p:sp>
        <p:nvSpPr>
          <p:cNvPr id="3" name="Espace réservé du contenu 2"/>
          <p:cNvSpPr>
            <a:spLocks noGrp="1"/>
          </p:cNvSpPr>
          <p:nvPr>
            <p:ph idx="1"/>
          </p:nvPr>
        </p:nvSpPr>
        <p:spPr/>
        <p:txBody>
          <a:bodyPr/>
          <a:lstStyle/>
          <a:p>
            <a:r>
              <a:rPr lang="en-GB" dirty="0"/>
              <a:t>Souci de preservation des traditions</a:t>
            </a:r>
          </a:p>
          <a:p>
            <a:r>
              <a:rPr lang="en-GB" dirty="0"/>
              <a:t>Idée </a:t>
            </a:r>
            <a:r>
              <a:rPr lang="en-GB" dirty="0" err="1"/>
              <a:t>qu’une</a:t>
            </a:r>
            <a:r>
              <a:rPr lang="en-GB" dirty="0"/>
              <a:t> </a:t>
            </a:r>
            <a:r>
              <a:rPr lang="en-GB" dirty="0" err="1"/>
              <a:t>seule</a:t>
            </a:r>
            <a:r>
              <a:rPr lang="en-GB" dirty="0"/>
              <a:t> tradition ne </a:t>
            </a:r>
            <a:r>
              <a:rPr lang="en-GB" dirty="0" err="1"/>
              <a:t>suffit</a:t>
            </a:r>
            <a:r>
              <a:rPr lang="en-GB" dirty="0"/>
              <a:t> pas à </a:t>
            </a:r>
            <a:r>
              <a:rPr lang="en-GB" dirty="0" err="1"/>
              <a:t>épuiser</a:t>
            </a:r>
            <a:r>
              <a:rPr lang="en-GB" dirty="0"/>
              <a:t> le </a:t>
            </a:r>
            <a:r>
              <a:rPr lang="en-GB" dirty="0" err="1"/>
              <a:t>sujet</a:t>
            </a:r>
            <a:endParaRPr lang="en-GB" dirty="0"/>
          </a:p>
          <a:p>
            <a:r>
              <a:rPr lang="en-GB" dirty="0" err="1"/>
              <a:t>Pluralisme</a:t>
            </a:r>
            <a:r>
              <a:rPr lang="en-GB" dirty="0"/>
              <a:t> des </a:t>
            </a:r>
            <a:r>
              <a:rPr lang="en-GB" dirty="0" err="1"/>
              <a:t>idées</a:t>
            </a:r>
            <a:r>
              <a:rPr lang="en-GB" dirty="0"/>
              <a:t> </a:t>
            </a:r>
            <a:r>
              <a:rPr lang="en-GB" dirty="0" err="1"/>
              <a:t>religieuses</a:t>
            </a:r>
            <a:r>
              <a:rPr lang="en-GB" dirty="0"/>
              <a:t> / compromise</a:t>
            </a:r>
          </a:p>
          <a:p>
            <a:r>
              <a:rPr lang="en-GB" dirty="0" err="1"/>
              <a:t>Responsabilisation</a:t>
            </a:r>
            <a:r>
              <a:rPr lang="en-GB" dirty="0"/>
              <a:t> du </a:t>
            </a:r>
            <a:r>
              <a:rPr lang="en-GB" dirty="0" err="1"/>
              <a:t>lecteur</a:t>
            </a:r>
            <a:r>
              <a:rPr lang="en-GB" dirty="0"/>
              <a:t> </a:t>
            </a:r>
            <a:r>
              <a:rPr lang="en-GB" dirty="0" err="1"/>
              <a:t>ou</a:t>
            </a:r>
            <a:r>
              <a:rPr lang="en-GB" dirty="0"/>
              <a:t> de la </a:t>
            </a:r>
            <a:r>
              <a:rPr lang="en-GB" dirty="0" err="1"/>
              <a:t>communauté</a:t>
            </a:r>
            <a:r>
              <a:rPr lang="en-GB" dirty="0"/>
              <a:t> qui </a:t>
            </a:r>
            <a:r>
              <a:rPr lang="en-GB" dirty="0" err="1"/>
              <a:t>reçoit</a:t>
            </a:r>
            <a:r>
              <a:rPr lang="en-GB" dirty="0"/>
              <a:t> le </a:t>
            </a:r>
            <a:r>
              <a:rPr lang="en-GB" dirty="0" err="1"/>
              <a:t>texte</a:t>
            </a:r>
            <a:endParaRPr lang="en-GB" dirty="0"/>
          </a:p>
          <a:p>
            <a:r>
              <a:rPr lang="en-GB" dirty="0"/>
              <a:t>Appel à </a:t>
            </a:r>
            <a:r>
              <a:rPr lang="en-GB" dirty="0" err="1"/>
              <a:t>une</a:t>
            </a:r>
            <a:r>
              <a:rPr lang="en-GB" dirty="0"/>
              <a:t> </a:t>
            </a:r>
            <a:r>
              <a:rPr lang="en-GB" dirty="0" err="1"/>
              <a:t>poursuite</a:t>
            </a:r>
            <a:r>
              <a:rPr lang="en-GB" dirty="0"/>
              <a:t> du </a:t>
            </a:r>
            <a:r>
              <a:rPr lang="en-GB" dirty="0" err="1"/>
              <a:t>débat</a:t>
            </a:r>
            <a:r>
              <a:rPr lang="en-GB" dirty="0"/>
              <a:t> (cf. plus </a:t>
            </a:r>
            <a:r>
              <a:rPr lang="en-GB" dirty="0" err="1"/>
              <a:t>tard</a:t>
            </a:r>
            <a:r>
              <a:rPr lang="en-GB" dirty="0"/>
              <a:t> la </a:t>
            </a:r>
            <a:r>
              <a:rPr lang="en-GB" dirty="0" err="1"/>
              <a:t>Loi</a:t>
            </a:r>
            <a:r>
              <a:rPr lang="en-GB" dirty="0"/>
              <a:t> </a:t>
            </a:r>
            <a:r>
              <a:rPr lang="en-GB" dirty="0" err="1"/>
              <a:t>orale</a:t>
            </a:r>
            <a:r>
              <a:rPr lang="en-GB" dirty="0"/>
              <a:t> du </a:t>
            </a:r>
            <a:r>
              <a:rPr lang="en-GB" dirty="0" err="1"/>
              <a:t>judaïsme</a:t>
            </a:r>
            <a:r>
              <a:rPr lang="en-GB" dirty="0"/>
              <a:t>)</a:t>
            </a:r>
          </a:p>
        </p:txBody>
      </p:sp>
    </p:spTree>
    <p:extLst>
      <p:ext uri="{BB962C8B-B14F-4D97-AF65-F5344CB8AC3E}">
        <p14:creationId xmlns:p14="http://schemas.microsoft.com/office/powerpoint/2010/main" val="2063311227"/>
      </p:ext>
    </p:extLst>
  </p:cSld>
  <p:clrMapOvr>
    <a:masterClrMapping/>
  </p:clrMapOvr>
  <mc:AlternateContent xmlns:mc="http://schemas.openxmlformats.org/markup-compatibility/2006" xmlns:p14="http://schemas.microsoft.com/office/powerpoint/2010/main">
    <mc:Choice Requires="p14">
      <p:transition spd="slow" p14:dur="2000" advTm="777187"/>
    </mc:Choice>
    <mc:Fallback xmlns="">
      <p:transition spd="slow" advTm="777187"/>
    </mc:Fallback>
  </mc:AlternateContent>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241</TotalTime>
  <Words>4306</Words>
  <Application>Microsoft Macintosh PowerPoint</Application>
  <PresentationFormat>Affichage à l'écran (4:3)</PresentationFormat>
  <Paragraphs>365</Paragraphs>
  <Slides>51</Slides>
  <Notes>1</Notes>
  <HiddenSlides>0</HiddenSlides>
  <MMClips>0</MMClips>
  <ScaleCrop>false</ScaleCrop>
  <HeadingPairs>
    <vt:vector size="6" baseType="variant">
      <vt:variant>
        <vt:lpstr>Polices utilisées</vt:lpstr>
      </vt:variant>
      <vt:variant>
        <vt:i4>7</vt:i4>
      </vt:variant>
      <vt:variant>
        <vt:lpstr>Thème</vt:lpstr>
      </vt:variant>
      <vt:variant>
        <vt:i4>4</vt:i4>
      </vt:variant>
      <vt:variant>
        <vt:lpstr>Titres des diapositives</vt:lpstr>
      </vt:variant>
      <vt:variant>
        <vt:i4>51</vt:i4>
      </vt:variant>
    </vt:vector>
  </HeadingPairs>
  <TitlesOfParts>
    <vt:vector size="62" baseType="lpstr">
      <vt:lpstr>Arial</vt:lpstr>
      <vt:lpstr>Calibri</vt:lpstr>
      <vt:lpstr>Calibri Light</vt:lpstr>
      <vt:lpstr>Constantia</vt:lpstr>
      <vt:lpstr>Times New Roman</vt:lpstr>
      <vt:lpstr>Wingdings</vt:lpstr>
      <vt:lpstr>Wingdings 2</vt:lpstr>
      <vt:lpstr>Thème Office</vt:lpstr>
      <vt:lpstr>1_Thème Office</vt:lpstr>
      <vt:lpstr>4_Thème Office</vt:lpstr>
      <vt:lpstr>2_Thème Office</vt:lpstr>
      <vt:lpstr>Le Pentateuque</vt:lpstr>
      <vt:lpstr>Plan</vt:lpstr>
      <vt:lpstr>Présentation PowerPoint</vt:lpstr>
      <vt:lpstr>La structure du Pentateuque</vt:lpstr>
      <vt:lpstr>Exode</vt:lpstr>
      <vt:lpstr>Quelques idées clefs</vt:lpstr>
      <vt:lpstr>Arrière-plan historique</vt:lpstr>
      <vt:lpstr>        Thoutmosis III                       Ramsès II       (musée de Louxor)             (musée du Louvre)</vt:lpstr>
      <vt:lpstr>Esclaves en Egypte durant le Nouvel Empire (1540-1170)</vt:lpstr>
      <vt:lpstr>Présentation PowerPoint</vt:lpstr>
      <vt:lpstr>Reconstitution du trajet dans une lecture « littérale »</vt:lpstr>
      <vt:lpstr>Présentation PowerPoint</vt:lpstr>
      <vt:lpstr>Outil: la mémoire culturelle</vt:lpstr>
      <vt:lpstr>Lectures modernes</vt:lpstr>
      <vt:lpstr>Outil: les trois mondes du texte</vt:lpstr>
      <vt:lpstr>L’alliance et la Loi (Exode 20-24)</vt:lpstr>
      <vt:lpstr>Approche nuancée de la Loi</vt:lpstr>
      <vt:lpstr>Loi et grâce</vt:lpstr>
      <vt:lpstr>Karl Barth (Dogmatique II/2)</vt:lpstr>
      <vt:lpstr>Karl Barth (Dogmatique II/2)</vt:lpstr>
      <vt:lpstr>Lévitique</vt:lpstr>
      <vt:lpstr>Présentation PowerPoint</vt:lpstr>
      <vt:lpstr>Rite sacrificiel d’un jour, tablette d’Ugarit (13e s.)</vt:lpstr>
      <vt:lpstr>Deutéronome</vt:lpstr>
      <vt:lpstr>Idées clefs</vt:lpstr>
      <vt:lpstr>Le principe des alliances de vassalité </vt:lpstr>
      <vt:lpstr>Le principe des alliances de vassalité </vt:lpstr>
      <vt:lpstr>Plan</vt:lpstr>
      <vt:lpstr>Présentation PowerPoint</vt:lpstr>
      <vt:lpstr>Le Deutéronome et les droits de l’homme</vt:lpstr>
      <vt:lpstr>Le Deutéronome et les droits de l’homme</vt:lpstr>
      <vt:lpstr>La formation du Pentateuque</vt:lpstr>
      <vt:lpstr>Plan</vt:lpstr>
      <vt:lpstr>Les post mosaica</vt:lpstr>
      <vt:lpstr>Coupures narratives</vt:lpstr>
      <vt:lpstr>Eléments en double ou en triple</vt:lpstr>
      <vt:lpstr>Présentation PowerPoint</vt:lpstr>
      <vt:lpstr>Tensions</vt:lpstr>
      <vt:lpstr>Vue d’ensemble des lois du Pentateuque</vt:lpstr>
      <vt:lpstr>Divergences entre lois</vt:lpstr>
      <vt:lpstr>Présentation PowerPoint</vt:lpstr>
      <vt:lpstr>Divergences entre institutions</vt:lpstr>
      <vt:lpstr>Vue d’ensemble des lois du Pentateuque</vt:lpstr>
      <vt:lpstr>Plan</vt:lpstr>
      <vt:lpstr>Plusieurs modes de compilation</vt:lpstr>
      <vt:lpstr>Récit du Déluge</vt:lpstr>
      <vt:lpstr>Présentation PowerPoint</vt:lpstr>
      <vt:lpstr>Deux approches majeures</vt:lpstr>
      <vt:lpstr>Présentation PowerPoint</vt:lpstr>
      <vt:lpstr>Deux approches majeures</vt:lpstr>
      <vt:lpstr>Herméneutique du Pentateuque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Exode à Deutéronome</dc:title>
  <dc:creator>ASUS</dc:creator>
  <cp:lastModifiedBy>Matthieu Richelle</cp:lastModifiedBy>
  <cp:revision>59</cp:revision>
  <dcterms:created xsi:type="dcterms:W3CDTF">2020-09-30T10:07:02Z</dcterms:created>
  <dcterms:modified xsi:type="dcterms:W3CDTF">2022-11-17T18:29:07Z</dcterms:modified>
</cp:coreProperties>
</file>